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png"/><Relationship Id="rId9" Type="http://schemas.openxmlformats.org/officeDocument/2006/relationships/image" Target="../media/image-27-9.png"/><Relationship Id="rId10" Type="http://schemas.openxmlformats.org/officeDocument/2006/relationships/image" Target="../media/image-27-10.png"/><Relationship Id="rId11" Type="http://schemas.openxmlformats.org/officeDocument/2006/relationships/image" Target="../media/image-27-11.png"/><Relationship Id="rId12" Type="http://schemas.openxmlformats.org/officeDocument/2006/relationships/image" Target="../media/image-27-12.png"/><Relationship Id="rId13" Type="http://schemas.openxmlformats.org/officeDocument/2006/relationships/image" Target="../media/image-27-13.png"/><Relationship Id="rId14" Type="http://schemas.openxmlformats.org/officeDocument/2006/relationships/image" Target="../media/image-27-14.png"/><Relationship Id="rId15" Type="http://schemas.openxmlformats.org/officeDocument/2006/relationships/image" Target="../media/image-27-15.png"/><Relationship Id="rId16" Type="http://schemas.openxmlformats.org/officeDocument/2006/relationships/image" Target="../media/image-27-16.png"/><Relationship Id="rId17" Type="http://schemas.openxmlformats.org/officeDocument/2006/relationships/image" Target="../media/image-27-17.png"/><Relationship Id="rId18" Type="http://schemas.openxmlformats.org/officeDocument/2006/relationships/image" Target="../media/image-27-18.png"/><Relationship Id="rId19" Type="http://schemas.openxmlformats.org/officeDocument/2006/relationships/image" Target="../media/image-27-19.png"/><Relationship Id="rId20" Type="http://schemas.openxmlformats.org/officeDocument/2006/relationships/image" Target="../media/image-27-20.png"/><Relationship Id="rId21" Type="http://schemas.openxmlformats.org/officeDocument/2006/relationships/image" Target="../media/image-27-21.png"/><Relationship Id="rId22" Type="http://schemas.openxmlformats.org/officeDocument/2006/relationships/image" Target="../media/image-27-22.png"/><Relationship Id="rId23" Type="http://schemas.openxmlformats.org/officeDocument/2006/relationships/image" Target="../media/image-27-23.png"/><Relationship Id="rId24" Type="http://schemas.openxmlformats.org/officeDocument/2006/relationships/image" Target="../media/image-27-24.png"/><Relationship Id="rId25" Type="http://schemas.openxmlformats.org/officeDocument/2006/relationships/slideLayout" Target="../slideLayouts/slideLayout1.xml"/><Relationship Id="rId2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9E1B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1333441" y="1025447"/>
            <a:ext cx="133350" cy="133350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3" name="Text 1"/>
          <p:cNvSpPr/>
          <p:nvPr/>
        </p:nvSpPr>
        <p:spPr>
          <a:xfrm>
            <a:off x="1638183" y="914359"/>
            <a:ext cx="3432276" cy="3936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spc="630" kern="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戰國策集團戰勝學院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14045654" y="962007"/>
            <a:ext cx="3199758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0" kern="0" dirty="0">
                <a:solidFill>
                  <a:srgbClr val="F0D9B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NSS GROUP · 2026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333454" y="1781986"/>
            <a:ext cx="17183178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spc="630" kern="0" dirty="0">
                <a:solidFill>
                  <a:srgbClr val="F0D9B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CORPORATE TRAINING &amp; CONSULTING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1333454" y="2467154"/>
            <a:ext cx="16089703" cy="43241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158"/>
              </a:lnSpc>
              <a:buNone/>
            </a:pPr>
            <a:r>
              <a:rPr lang="en-US" sz="9000" b="1" spc="540" kern="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戰國策 企業內訓/顧問介紹 服務介紹簡報</a:t>
            </a:r>
            <a:endParaRPr lang="en-US" sz="9000" dirty="0"/>
          </a:p>
        </p:txBody>
      </p:sp>
      <p:sp>
        <p:nvSpPr>
          <p:cNvPr id="7" name="Shape 5"/>
          <p:cNvSpPr/>
          <p:nvPr/>
        </p:nvSpPr>
        <p:spPr>
          <a:xfrm>
            <a:off x="1333454" y="7286580"/>
            <a:ext cx="914359" cy="28520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8" name="Shape 6"/>
          <p:cNvSpPr/>
          <p:nvPr/>
        </p:nvSpPr>
        <p:spPr>
          <a:xfrm>
            <a:off x="1333454" y="7657970"/>
            <a:ext cx="1742700" cy="598691"/>
          </a:xfrm>
          <a:prstGeom prst="rect">
            <a:avLst/>
          </a:prstGeom>
          <a:ln w="7330">
            <a:solidFill>
              <a:srgbClr val="F3EEE6">
                <a:alpha val="6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607485" y="7779601"/>
            <a:ext cx="1270839" cy="3935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spc="252" kern="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企業內訓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3228547" y="7657970"/>
            <a:ext cx="1742700" cy="598691"/>
          </a:xfrm>
          <a:prstGeom prst="rect">
            <a:avLst/>
          </a:prstGeom>
          <a:ln w="7330">
            <a:solidFill>
              <a:srgbClr val="F3EEE6">
                <a:alpha val="6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02578" y="7779601"/>
            <a:ext cx="1270839" cy="3935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spc="252" kern="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公開課程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123640" y="7657970"/>
            <a:ext cx="1742700" cy="598691"/>
          </a:xfrm>
          <a:prstGeom prst="rect">
            <a:avLst/>
          </a:prstGeom>
          <a:ln w="7330">
            <a:solidFill>
              <a:srgbClr val="F3EEE6">
                <a:alpha val="6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97670" y="7779601"/>
            <a:ext cx="1270839" cy="3935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spc="252" kern="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主題演講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7018733" y="7657970"/>
            <a:ext cx="1742700" cy="598691"/>
          </a:xfrm>
          <a:prstGeom prst="rect">
            <a:avLst/>
          </a:prstGeom>
          <a:ln w="7330">
            <a:solidFill>
              <a:srgbClr val="F3EEE6">
                <a:alpha val="60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292763" y="7779601"/>
            <a:ext cx="1270839" cy="3935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spc="252" kern="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顧問輔導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1333454" y="8768762"/>
            <a:ext cx="15621071" cy="9525"/>
          </a:xfrm>
          <a:prstGeom prst="rect">
            <a:avLst/>
          </a:prstGeom>
          <a:solidFill>
            <a:srgbClr val="F3EEE6">
              <a:alpha val="4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1333454" y="9042738"/>
            <a:ext cx="5923958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195" kern="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講師｜林尚能 Com Lin 戰國策集團 創辦人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13005933" y="9083055"/>
            <a:ext cx="4343451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0D9B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nss.com.tw · mo.com.tw · AI.com.tw</a:t>
            </a:r>
            <a:endParaRPr lang="en-US" sz="1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0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1142964" y="1012619"/>
            <a:ext cx="133350" cy="133350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1447706" y="914359"/>
            <a:ext cx="3187033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戰國策集團戰勝學院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142977" y="2211161"/>
            <a:ext cx="9639339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spc="630" kern="0" dirty="0">
                <a:solidFill>
                  <a:srgbClr val="B894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FOUNDER &amp; CHIEF EXECUTIVE OFFICER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1142977" y="2858245"/>
            <a:ext cx="9639339" cy="1943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5217"/>
              </a:lnSpc>
              <a:buNone/>
            </a:pPr>
            <a:r>
              <a:rPr lang="en-US" sz="15000" b="1" spc="1200" kern="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林尚能</a:t>
            </a:r>
            <a:endParaRPr lang="en-US" sz="15000" dirty="0"/>
          </a:p>
        </p:txBody>
      </p:sp>
      <p:sp>
        <p:nvSpPr>
          <p:cNvPr id="6" name="Text 4"/>
          <p:cNvSpPr/>
          <p:nvPr/>
        </p:nvSpPr>
        <p:spPr>
          <a:xfrm>
            <a:off x="1142977" y="4953722"/>
            <a:ext cx="9639339" cy="8187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5400" dirty="0">
                <a:solidFill>
                  <a:srgbClr val="B894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 Lin</a:t>
            </a:r>
            <a:endParaRPr lang="en-US" sz="5400" dirty="0"/>
          </a:p>
        </p:txBody>
      </p:sp>
      <p:sp>
        <p:nvSpPr>
          <p:cNvPr id="7" name="Shape 5"/>
          <p:cNvSpPr/>
          <p:nvPr/>
        </p:nvSpPr>
        <p:spPr>
          <a:xfrm>
            <a:off x="1142977" y="6191594"/>
            <a:ext cx="914359" cy="28520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8" name="Text 6"/>
          <p:cNvSpPr/>
          <p:nvPr/>
        </p:nvSpPr>
        <p:spPr>
          <a:xfrm>
            <a:off x="1142977" y="6601069"/>
            <a:ext cx="9025927" cy="12953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840"/>
              </a:lnSpc>
              <a:buNone/>
            </a:pPr>
            <a:r>
              <a:rPr lang="en-US" sz="3300" spc="198" kern="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從一人奮鬥，到萬家信任 關於堅持、蛻變與共好</a:t>
            </a:r>
            <a:endParaRPr lang="en-US" sz="3300" dirty="0"/>
          </a:p>
        </p:txBody>
      </p:sp>
      <p:sp>
        <p:nvSpPr>
          <p:cNvPr id="9" name="Shape 7"/>
          <p:cNvSpPr/>
          <p:nvPr/>
        </p:nvSpPr>
        <p:spPr>
          <a:xfrm>
            <a:off x="1142977" y="8825230"/>
            <a:ext cx="2563194" cy="547378"/>
          </a:xfrm>
          <a:prstGeom prst="rect">
            <a:avLst/>
          </a:prstGeom>
          <a:ln w="7330">
            <a:solidFill>
              <a:srgbClr val="B89466">
                <a:alpha val="6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78908" y="8946860"/>
            <a:ext cx="2168229" cy="3422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E8DCC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戰國策集團 創辦人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858565" y="8825230"/>
            <a:ext cx="2570181" cy="547378"/>
          </a:xfrm>
          <a:prstGeom prst="rect">
            <a:avLst/>
          </a:prstGeom>
          <a:ln w="7330">
            <a:solidFill>
              <a:srgbClr val="B89466">
                <a:alpha val="6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94495" y="8946860"/>
            <a:ext cx="2175426" cy="3422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E8DCC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AI.com.tw 執行長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581139" y="8825230"/>
            <a:ext cx="2795650" cy="547378"/>
          </a:xfrm>
          <a:prstGeom prst="rect">
            <a:avLst/>
          </a:prstGeom>
          <a:ln w="7330">
            <a:solidFill>
              <a:srgbClr val="B89466">
                <a:alpha val="6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17069" y="8946860"/>
            <a:ext cx="2407658" cy="3422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E8DCC8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國立中山大學 EMBA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11048990" y="0"/>
            <a:ext cx="7238990" cy="10286967"/>
          </a:xfrm>
          <a:prstGeom prst="rect">
            <a:avLst/>
          </a:prstGeom>
          <a:solidFill>
            <a:srgbClr val="9E1B22"/>
          </a:solidFill>
          <a:ln/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1097" b="4388"/>
          <a:stretch/>
        </p:blipFill>
        <p:spPr>
          <a:xfrm>
            <a:off x="11048990" y="0"/>
            <a:ext cx="7238990" cy="1028696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33454" y="1142977"/>
            <a:ext cx="17183178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A GLANCE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1333454" y="1691845"/>
            <a:ext cx="16089703" cy="18211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688"/>
              </a:lnSpc>
              <a:buNone/>
            </a:pPr>
            <a:r>
              <a:rPr lang="en-US" sz="5400" b="1" spc="216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白手起家， 從一人公司走到三萬家企業的信任</a:t>
            </a:r>
            <a:endParaRPr lang="en-US" sz="5400" dirty="0"/>
          </a:p>
        </p:txBody>
      </p:sp>
      <p:sp>
        <p:nvSpPr>
          <p:cNvPr id="4" name="Shape 2"/>
          <p:cNvSpPr/>
          <p:nvPr/>
        </p:nvSpPr>
        <p:spPr>
          <a:xfrm>
            <a:off x="1333454" y="6019444"/>
            <a:ext cx="15621071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5" name="Shape 3"/>
          <p:cNvSpPr/>
          <p:nvPr/>
        </p:nvSpPr>
        <p:spPr>
          <a:xfrm>
            <a:off x="5231363" y="6026774"/>
            <a:ext cx="9525" cy="3117216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6" name="Text 4"/>
          <p:cNvSpPr/>
          <p:nvPr/>
        </p:nvSpPr>
        <p:spPr>
          <a:xfrm>
            <a:off x="1333454" y="6483953"/>
            <a:ext cx="3952434" cy="1466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193"/>
              </a:lnSpc>
              <a:buNone/>
            </a:pPr>
            <a:r>
              <a:rPr lang="en-US" sz="1125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</a:t>
            </a:r>
            <a:pPr algn="l" indent="0" marL="0">
              <a:lnSpc>
                <a:spcPct val="88193"/>
              </a:lnSpc>
              <a:buNone/>
            </a:pPr>
            <a:r>
              <a:rPr lang="en-US" sz="60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</a:t>
            </a:r>
            <a:endParaRPr lang="en-US" sz="11250" dirty="0"/>
          </a:p>
        </p:txBody>
      </p:sp>
      <p:sp>
        <p:nvSpPr>
          <p:cNvPr id="7" name="Text 5"/>
          <p:cNvSpPr/>
          <p:nvPr/>
        </p:nvSpPr>
        <p:spPr>
          <a:xfrm>
            <a:off x="1333454" y="8141265"/>
            <a:ext cx="3952434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spc="180" kern="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年企業經營實戰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1333454" y="8579545"/>
            <a:ext cx="3952434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234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Years in Business</a:t>
            </a:r>
            <a:endParaRPr lang="en-US" sz="1950" dirty="0"/>
          </a:p>
        </p:txBody>
      </p:sp>
      <p:sp>
        <p:nvSpPr>
          <p:cNvPr id="9" name="Shape 7"/>
          <p:cNvSpPr/>
          <p:nvPr/>
        </p:nvSpPr>
        <p:spPr>
          <a:xfrm>
            <a:off x="9136659" y="6026774"/>
            <a:ext cx="9525" cy="3117216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0" name="Text 8"/>
          <p:cNvSpPr/>
          <p:nvPr/>
        </p:nvSpPr>
        <p:spPr>
          <a:xfrm>
            <a:off x="5619648" y="6483953"/>
            <a:ext cx="3533448" cy="1466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193"/>
              </a:lnSpc>
              <a:buNone/>
            </a:pPr>
            <a:r>
              <a:rPr lang="en-US" sz="1125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pPr algn="l" indent="0" marL="0">
              <a:lnSpc>
                <a:spcPct val="88193"/>
              </a:lnSpc>
              <a:buNone/>
            </a:pPr>
            <a:r>
              <a:rPr lang="en-US" sz="72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萬</a:t>
            </a:r>
            <a:pPr algn="l" indent="0" marL="0">
              <a:lnSpc>
                <a:spcPct val="88193"/>
              </a:lnSpc>
              <a:buNone/>
            </a:pPr>
            <a:r>
              <a:rPr lang="en-US" sz="60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</a:t>
            </a:r>
            <a:endParaRPr lang="en-US" sz="11250" dirty="0"/>
          </a:p>
        </p:txBody>
      </p:sp>
      <p:sp>
        <p:nvSpPr>
          <p:cNvPr id="11" name="Text 9"/>
          <p:cNvSpPr/>
          <p:nvPr/>
        </p:nvSpPr>
        <p:spPr>
          <a:xfrm>
            <a:off x="5619648" y="8141265"/>
            <a:ext cx="3533448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spc="180" kern="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企業客戶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5619648" y="8579545"/>
            <a:ext cx="3308592" cy="6025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234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30,000+ Corporate Clients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13041898" y="6026774"/>
            <a:ext cx="9525" cy="3117216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4" name="Text 12"/>
          <p:cNvSpPr/>
          <p:nvPr/>
        </p:nvSpPr>
        <p:spPr>
          <a:xfrm>
            <a:off x="9524944" y="6483953"/>
            <a:ext cx="3533385" cy="14667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rmAutofit/>
          </a:bodyPr>
          <a:lstStyle/>
          <a:p>
            <a:pPr algn="l" indent="0" marL="0">
              <a:lnSpc>
                <a:spcPct val="100727"/>
              </a:lnSpc>
              <a:buNone/>
            </a:pPr>
            <a:r>
              <a:rPr lang="en-US" sz="84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破億</a:t>
            </a:r>
            <a:endParaRPr lang="en-US" sz="8400" dirty="0"/>
          </a:p>
        </p:txBody>
      </p:sp>
      <p:sp>
        <p:nvSpPr>
          <p:cNvPr id="15" name="Text 13"/>
          <p:cNvSpPr/>
          <p:nvPr/>
        </p:nvSpPr>
        <p:spPr>
          <a:xfrm>
            <a:off x="9524944" y="8141207"/>
            <a:ext cx="3533385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spc="180" kern="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年營收（新台幣）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9524944" y="8579488"/>
            <a:ext cx="3308533" cy="6025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234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Annual Revenue, NT$100M+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13430183" y="6483953"/>
            <a:ext cx="3876776" cy="1466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193"/>
              </a:lnSpc>
              <a:buNone/>
            </a:pPr>
            <a:r>
              <a:rPr lang="en-US" sz="1125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</a:t>
            </a:r>
            <a:pPr algn="l" indent="0" marL="0">
              <a:lnSpc>
                <a:spcPct val="88193"/>
              </a:lnSpc>
              <a:buNone/>
            </a:pPr>
            <a:r>
              <a:rPr lang="en-US" sz="60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</a:t>
            </a:r>
            <a:endParaRPr lang="en-US" sz="11250" dirty="0"/>
          </a:p>
        </p:txBody>
      </p:sp>
      <p:sp>
        <p:nvSpPr>
          <p:cNvPr id="18" name="Text 16"/>
          <p:cNvSpPr/>
          <p:nvPr/>
        </p:nvSpPr>
        <p:spPr>
          <a:xfrm>
            <a:off x="13430183" y="8141265"/>
            <a:ext cx="3876776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spc="180" kern="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人團隊領導經驗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13430183" y="8579545"/>
            <a:ext cx="3876776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234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 Leadership</a:t>
            </a:r>
            <a:endParaRPr lang="en-US" sz="1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179343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1047739"/>
            <a:ext cx="1743730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PROFILE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634747"/>
            <a:ext cx="7456218" cy="15810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201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26+ 年實戰， 橫跨新創、集團與國際市場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1333454" y="3596787"/>
            <a:ext cx="7456218" cy="19412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578"/>
              </a:lnSpc>
              <a:buNone/>
            </a:pPr>
            <a:r>
              <a:rPr lang="en-US" sz="2025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白手起家創業，擁有 26+ 年網路與企業經營實戰經驗的執行長與企業經營顧問。出身清寒單親家庭，27 歲在沒有資源、沒有人脈的情況下獨自創業。先後創立戰國策集團、DIMANA、AI.com.tw，累積超過 3 萬家企業客戶，年營收破億。</a:t>
            </a:r>
            <a:endParaRPr lang="en-US" sz="2025" dirty="0"/>
          </a:p>
        </p:txBody>
      </p:sp>
      <p:sp>
        <p:nvSpPr>
          <p:cNvPr id="6" name="Text 4"/>
          <p:cNvSpPr/>
          <p:nvPr/>
        </p:nvSpPr>
        <p:spPr>
          <a:xfrm>
            <a:off x="1333454" y="5728516"/>
            <a:ext cx="7456218" cy="9896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578"/>
              </a:lnSpc>
              <a:buNone/>
            </a:pPr>
            <a:r>
              <a:rPr lang="en-US" sz="2025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具備帶領百人以上團隊的高階管理經驗，並擁有東南亞海外參展、品牌國際化推進等跨市場經營歷練。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9715478" y="1731360"/>
            <a:ext cx="723904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8" name="Text 6"/>
          <p:cNvSpPr/>
          <p:nvPr/>
        </p:nvSpPr>
        <p:spPr>
          <a:xfrm>
            <a:off x="9715478" y="1967252"/>
            <a:ext cx="1885912" cy="434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234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學歷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1658506" y="1967252"/>
            <a:ext cx="5825622" cy="434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120"/>
              </a:lnSpc>
              <a:buNone/>
            </a:pPr>
            <a:r>
              <a:rPr lang="en-US" sz="19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國立中山大學 EMBA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9715478" y="2592001"/>
            <a:ext cx="723904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1" name="Text 9"/>
          <p:cNvSpPr/>
          <p:nvPr/>
        </p:nvSpPr>
        <p:spPr>
          <a:xfrm>
            <a:off x="9715478" y="2827892"/>
            <a:ext cx="1790666" cy="8304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234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現職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11658506" y="2827892"/>
            <a:ext cx="5454900" cy="8304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120"/>
              </a:lnSpc>
              <a:buNone/>
            </a:pPr>
            <a:r>
              <a:rPr lang="en-US" sz="19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戰國策集團 創辦人・AI.com.tw 執行長・戰勝學院 執行長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9715478" y="3848829"/>
            <a:ext cx="723904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4" name="Text 12"/>
          <p:cNvSpPr/>
          <p:nvPr/>
        </p:nvSpPr>
        <p:spPr>
          <a:xfrm>
            <a:off x="9715478" y="4084720"/>
            <a:ext cx="1790666" cy="8304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234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輔導項目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11658506" y="4084720"/>
            <a:ext cx="5454900" cy="8304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120"/>
              </a:lnSpc>
              <a:buNone/>
            </a:pPr>
            <a:r>
              <a:rPr lang="en-US" sz="19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企業經營管理、業務團隊管理、徵才行銷、企業經營危機處理、網路行銷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9715478" y="5105657"/>
            <a:ext cx="723904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7" name="Text 15"/>
          <p:cNvSpPr/>
          <p:nvPr/>
        </p:nvSpPr>
        <p:spPr>
          <a:xfrm>
            <a:off x="9715478" y="5341549"/>
            <a:ext cx="1885912" cy="434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234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專長應用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11658506" y="5341549"/>
            <a:ext cx="5825622" cy="434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120"/>
              </a:lnSpc>
              <a:buNone/>
            </a:pPr>
            <a:r>
              <a:rPr lang="en-US" sz="19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 AI 應用、AI 塔羅決策輔助系統、數字易經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9715478" y="5966297"/>
            <a:ext cx="723904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0" name="Text 18"/>
          <p:cNvSpPr/>
          <p:nvPr/>
        </p:nvSpPr>
        <p:spPr>
          <a:xfrm>
            <a:off x="9715478" y="6202189"/>
            <a:ext cx="1885912" cy="434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234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著作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1658506" y="6202189"/>
            <a:ext cx="5825622" cy="434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120"/>
              </a:lnSpc>
              <a:buNone/>
            </a:pPr>
            <a:r>
              <a:rPr lang="en-US" sz="19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《100 個老闆最頭痛的問題一次解決》</a:t>
            </a:r>
            <a:endParaRPr lang="en-US" sz="1950" dirty="0"/>
          </a:p>
        </p:txBody>
      </p:sp>
      <p:sp>
        <p:nvSpPr>
          <p:cNvPr id="22" name="Shape 20"/>
          <p:cNvSpPr/>
          <p:nvPr/>
        </p:nvSpPr>
        <p:spPr>
          <a:xfrm>
            <a:off x="9715478" y="6826938"/>
            <a:ext cx="723904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3" name="Text 21"/>
          <p:cNvSpPr/>
          <p:nvPr/>
        </p:nvSpPr>
        <p:spPr>
          <a:xfrm>
            <a:off x="9715478" y="7062829"/>
            <a:ext cx="1885912" cy="434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234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節目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1658506" y="7062829"/>
            <a:ext cx="5825622" cy="434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120"/>
              </a:lnSpc>
              <a:buNone/>
            </a:pPr>
            <a:r>
              <a:rPr lang="en-US" sz="19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《經營者的勝利學》Podcast 與 YouTube 頻道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9715478" y="8548219"/>
            <a:ext cx="723904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6" name="Shape 24"/>
          <p:cNvSpPr/>
          <p:nvPr/>
        </p:nvSpPr>
        <p:spPr>
          <a:xfrm>
            <a:off x="9715478" y="7687578"/>
            <a:ext cx="723904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7" name="Text 25"/>
          <p:cNvSpPr/>
          <p:nvPr/>
        </p:nvSpPr>
        <p:spPr>
          <a:xfrm>
            <a:off x="9715478" y="7923470"/>
            <a:ext cx="1885912" cy="434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234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使命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11658506" y="7923470"/>
            <a:ext cx="5825622" cy="434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120"/>
              </a:lnSpc>
              <a:buNone/>
            </a:pPr>
            <a:r>
              <a:rPr lang="en-US" sz="19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協助女性創業家經營事業成功</a:t>
            </a:r>
            <a:endParaRPr lang="en-US" sz="1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E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84047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52443"/>
            <a:ext cx="2828459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JOURNEY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01310"/>
            <a:ext cx="6537792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高光與低谷交織的歷練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15054278" y="2015873"/>
            <a:ext cx="152393" cy="15239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6" name="Text 4"/>
          <p:cNvSpPr/>
          <p:nvPr/>
        </p:nvSpPr>
        <p:spPr>
          <a:xfrm>
            <a:off x="15320923" y="1939992"/>
            <a:ext cx="588243" cy="342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16" kern="0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高光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6175837" y="2015873"/>
            <a:ext cx="152393" cy="152393"/>
          </a:xfrm>
          <a:prstGeom prst="rect">
            <a:avLst/>
          </a:prstGeom>
          <a:ln w="18326">
            <a:solidFill>
              <a:srgbClr val="5A504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442481" y="1939992"/>
            <a:ext cx="588244" cy="342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16" kern="0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低谷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333454" y="2777553"/>
            <a:ext cx="4851440" cy="18326"/>
          </a:xfrm>
          <a:prstGeom prst="rect">
            <a:avLst/>
          </a:prstGeom>
          <a:solidFill>
            <a:srgbClr val="5A5047"/>
          </a:solidFill>
          <a:ln/>
        </p:spPr>
      </p:sp>
      <p:sp>
        <p:nvSpPr>
          <p:cNvPr id="10" name="Text 8"/>
          <p:cNvSpPr/>
          <p:nvPr/>
        </p:nvSpPr>
        <p:spPr>
          <a:xfrm>
            <a:off x="1333454" y="3024440"/>
            <a:ext cx="5336584" cy="5715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00"/>
              </a:lnSpc>
              <a:buNone/>
            </a:pPr>
            <a:r>
              <a:rPr lang="en-US" sz="4200" dirty="0">
                <a:solidFill>
                  <a:srgbClr val="5A50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00</a:t>
            </a:r>
            <a:endParaRPr lang="en-US" sz="4200" dirty="0"/>
          </a:p>
        </p:txBody>
      </p:sp>
      <p:sp>
        <p:nvSpPr>
          <p:cNvPr id="11" name="Text 9"/>
          <p:cNvSpPr/>
          <p:nvPr/>
        </p:nvSpPr>
        <p:spPr>
          <a:xfrm>
            <a:off x="1333454" y="3710238"/>
            <a:ext cx="5336584" cy="4524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698"/>
              </a:lnSpc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27 歲白手起家創業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1333454" y="4238832"/>
            <a:ext cx="4996983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來自清寒單親家庭，沒有資源、沒有人脈，憑 365 天全年無休的客服建立口碑。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718241" y="2777553"/>
            <a:ext cx="4851440" cy="18326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14" name="Text 12"/>
          <p:cNvSpPr/>
          <p:nvPr/>
        </p:nvSpPr>
        <p:spPr>
          <a:xfrm>
            <a:off x="6718241" y="3024440"/>
            <a:ext cx="5336584" cy="5715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00"/>
              </a:lnSpc>
              <a:buNone/>
            </a:pPr>
            <a:r>
              <a:rPr lang="en-US" sz="42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4200" dirty="0"/>
          </a:p>
        </p:txBody>
      </p:sp>
      <p:sp>
        <p:nvSpPr>
          <p:cNvPr id="15" name="Text 13"/>
          <p:cNvSpPr/>
          <p:nvPr/>
        </p:nvSpPr>
        <p:spPr>
          <a:xfrm>
            <a:off x="6718241" y="3710238"/>
            <a:ext cx="5336584" cy="4524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698"/>
              </a:lnSpc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十年累積 25,000 家企業信任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6718241" y="4238832"/>
            <a:ext cx="4996983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創立戰國策集團，獲全台各大媒體報導，打造台灣網路服務商領導品牌。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2103029" y="2777553"/>
            <a:ext cx="4851497" cy="18326"/>
          </a:xfrm>
          <a:prstGeom prst="rect">
            <a:avLst/>
          </a:prstGeom>
          <a:solidFill>
            <a:srgbClr val="5A5047"/>
          </a:solidFill>
          <a:ln/>
        </p:spPr>
      </p:sp>
      <p:sp>
        <p:nvSpPr>
          <p:cNvPr id="18" name="Text 16"/>
          <p:cNvSpPr/>
          <p:nvPr/>
        </p:nvSpPr>
        <p:spPr>
          <a:xfrm>
            <a:off x="12103029" y="3024440"/>
            <a:ext cx="5336647" cy="5715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00"/>
              </a:lnSpc>
              <a:buNone/>
            </a:pPr>
            <a:r>
              <a:rPr lang="en-US" sz="4200" dirty="0">
                <a:solidFill>
                  <a:srgbClr val="5A50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4200" dirty="0"/>
          </a:p>
        </p:txBody>
      </p:sp>
      <p:sp>
        <p:nvSpPr>
          <p:cNvPr id="19" name="Text 17"/>
          <p:cNvSpPr/>
          <p:nvPr/>
        </p:nvSpPr>
        <p:spPr>
          <a:xfrm>
            <a:off x="12103029" y="3710238"/>
            <a:ext cx="5336647" cy="4524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698"/>
              </a:lnSpc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跨足保養品，慘賠近 5,000 萬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12103029" y="4238832"/>
            <a:ext cx="4997042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追求第二成長曲線卻重挫，深刻體會「隔行如隔山」的殘酷事實。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333454" y="6056038"/>
            <a:ext cx="4851440" cy="18326"/>
          </a:xfrm>
          <a:prstGeom prst="rect">
            <a:avLst/>
          </a:prstGeom>
          <a:solidFill>
            <a:srgbClr val="5A5047"/>
          </a:solidFill>
          <a:ln/>
        </p:spPr>
      </p:sp>
      <p:sp>
        <p:nvSpPr>
          <p:cNvPr id="22" name="Text 20"/>
          <p:cNvSpPr/>
          <p:nvPr/>
        </p:nvSpPr>
        <p:spPr>
          <a:xfrm>
            <a:off x="1333454" y="6302926"/>
            <a:ext cx="5336584" cy="5715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00"/>
              </a:lnSpc>
              <a:buNone/>
            </a:pPr>
            <a:r>
              <a:rPr lang="en-US" sz="4200" dirty="0">
                <a:solidFill>
                  <a:srgbClr val="5A50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4200" dirty="0"/>
          </a:p>
        </p:txBody>
      </p:sp>
      <p:sp>
        <p:nvSpPr>
          <p:cNvPr id="23" name="Text 21"/>
          <p:cNvSpPr/>
          <p:nvPr/>
        </p:nvSpPr>
        <p:spPr>
          <a:xfrm>
            <a:off x="1333454" y="6988723"/>
            <a:ext cx="5336584" cy="4524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698"/>
              </a:lnSpc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骨牌效應，團隊幾近解體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333454" y="7517317"/>
            <a:ext cx="4996983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主業流失近 3,000 家客戶，體悟真正的信任需要時間和智慧。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6718241" y="6056038"/>
            <a:ext cx="4851440" cy="18326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26" name="Text 24"/>
          <p:cNvSpPr/>
          <p:nvPr/>
        </p:nvSpPr>
        <p:spPr>
          <a:xfrm>
            <a:off x="6718241" y="6302926"/>
            <a:ext cx="5336584" cy="5715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00"/>
              </a:lnSpc>
              <a:buNone/>
            </a:pPr>
            <a:r>
              <a:rPr lang="en-US" sz="42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4200" dirty="0"/>
          </a:p>
        </p:txBody>
      </p:sp>
      <p:sp>
        <p:nvSpPr>
          <p:cNvPr id="27" name="Text 25"/>
          <p:cNvSpPr/>
          <p:nvPr/>
        </p:nvSpPr>
        <p:spPr>
          <a:xfrm>
            <a:off x="6718241" y="6988723"/>
            <a:ext cx="5336584" cy="4524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698"/>
              </a:lnSpc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六年蛻變，東山再起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6718241" y="7517317"/>
            <a:ext cx="4996983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重建商業模式與團隊；2025 年創立 AI.com.tw 與「戰勝學院」。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2103029" y="6056038"/>
            <a:ext cx="4851497" cy="18326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0" name="Text 28"/>
          <p:cNvSpPr/>
          <p:nvPr/>
        </p:nvSpPr>
        <p:spPr>
          <a:xfrm>
            <a:off x="12103029" y="6302926"/>
            <a:ext cx="5336647" cy="5715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00"/>
              </a:lnSpc>
              <a:buNone/>
            </a:pPr>
            <a:r>
              <a:rPr lang="en-US" sz="42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4200" dirty="0"/>
          </a:p>
        </p:txBody>
      </p:sp>
      <p:sp>
        <p:nvSpPr>
          <p:cNvPr id="31" name="Text 29"/>
          <p:cNvSpPr/>
          <p:nvPr/>
        </p:nvSpPr>
        <p:spPr>
          <a:xfrm>
            <a:off x="12103029" y="6988723"/>
            <a:ext cx="5336647" cy="4524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698"/>
              </a:lnSpc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邁向第 26+ 年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2103029" y="7517317"/>
            <a:ext cx="4997042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逾 3 萬家企業客戶，獲新加坡電視台專訪肯定，扶持下一代創業者。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0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274582"/>
            <a:ext cx="533347" cy="19013"/>
          </a:xfrm>
          <a:prstGeom prst="rect">
            <a:avLst/>
          </a:prstGeom>
          <a:solidFill>
            <a:srgbClr val="B89466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1142977"/>
            <a:ext cx="1448657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B894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VISION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882379"/>
            <a:ext cx="16089703" cy="2358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772"/>
              </a:lnSpc>
              <a:buNone/>
            </a:pPr>
            <a:r>
              <a:rPr lang="en-US" sz="6300" spc="252" kern="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「當世界崩塌時，先穩住自己， 才能穩住一切。」</a:t>
            </a:r>
            <a:endParaRPr lang="en-US" sz="6300" dirty="0"/>
          </a:p>
        </p:txBody>
      </p:sp>
      <p:sp>
        <p:nvSpPr>
          <p:cNvPr id="5" name="Text 3"/>
          <p:cNvSpPr/>
          <p:nvPr/>
        </p:nvSpPr>
        <p:spPr>
          <a:xfrm>
            <a:off x="1333454" y="4431141"/>
            <a:ext cx="17183178" cy="430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B894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“When the world falls apart, steady yourself first — then you can steady everything.”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1333454" y="7827945"/>
            <a:ext cx="7543833" cy="9525"/>
          </a:xfrm>
          <a:prstGeom prst="rect">
            <a:avLst/>
          </a:prstGeom>
          <a:solidFill>
            <a:srgbClr val="B89466">
              <a:alpha val="4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1333454" y="8140062"/>
            <a:ext cx="672543" cy="10420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93"/>
              </a:lnSpc>
              <a:buNone/>
            </a:pPr>
            <a:r>
              <a:rPr lang="en-US" sz="45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4500" dirty="0"/>
          </a:p>
        </p:txBody>
      </p:sp>
      <p:sp>
        <p:nvSpPr>
          <p:cNvPr id="8" name="Text 6"/>
          <p:cNvSpPr/>
          <p:nvPr/>
        </p:nvSpPr>
        <p:spPr>
          <a:xfrm>
            <a:off x="2234584" y="8140062"/>
            <a:ext cx="3668945" cy="10420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55"/>
              </a:lnSpc>
              <a:buNone/>
            </a:pPr>
            <a:r>
              <a:rPr lang="en-US" sz="255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協助更多企業穩健轉型， 建立可傳承的商業模式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9410635" y="7827945"/>
            <a:ext cx="7543890" cy="9525"/>
          </a:xfrm>
          <a:prstGeom prst="rect">
            <a:avLst/>
          </a:prstGeom>
          <a:solidFill>
            <a:srgbClr val="B89466">
              <a:alpha val="45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9410635" y="8140062"/>
            <a:ext cx="746192" cy="10420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93"/>
              </a:lnSpc>
              <a:buNone/>
            </a:pPr>
            <a:r>
              <a:rPr lang="en-US" sz="45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4500" dirty="0"/>
          </a:p>
        </p:txBody>
      </p:sp>
      <p:sp>
        <p:nvSpPr>
          <p:cNvPr id="11" name="Text 9"/>
          <p:cNvSpPr/>
          <p:nvPr/>
        </p:nvSpPr>
        <p:spPr>
          <a:xfrm>
            <a:off x="10385413" y="8140062"/>
            <a:ext cx="4336031" cy="10420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055"/>
              </a:lnSpc>
              <a:buNone/>
            </a:pPr>
            <a:r>
              <a:rPr lang="en-US" sz="255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扶植女性創業家與女性主管， 成為下一代領導者</a:t>
            </a:r>
            <a:endParaRPr lang="en-US" sz="2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84047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52443"/>
            <a:ext cx="2836460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PRESS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01310"/>
            <a:ext cx="17183178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海內外媒體報導與專訪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1333454" y="2930003"/>
            <a:ext cx="3562369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6" name="Text 4"/>
          <p:cNvSpPr/>
          <p:nvPr/>
        </p:nvSpPr>
        <p:spPr>
          <a:xfrm>
            <a:off x="1333454" y="3214974"/>
            <a:ext cx="3918606" cy="6095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93"/>
              </a:lnSpc>
              <a:buNone/>
            </a:pPr>
            <a:r>
              <a:rPr lang="en-US" sz="45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2006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1333454" y="4053108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時報週刊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333454" y="4497230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經濟日報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333454" y="4941352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iThome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1333454" y="5385474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香港 PC Weekly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1333454" y="5829596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直銷世紀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1333454" y="6273718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太平洋日報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5353002" y="2930003"/>
            <a:ext cx="3562369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14" name="Text 12"/>
          <p:cNvSpPr/>
          <p:nvPr/>
        </p:nvSpPr>
        <p:spPr>
          <a:xfrm>
            <a:off x="5353002" y="3214974"/>
            <a:ext cx="3918606" cy="6095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93"/>
              </a:lnSpc>
              <a:buNone/>
            </a:pPr>
            <a:r>
              <a:rPr lang="en-US" sz="45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2007</a:t>
            </a:r>
            <a:endParaRPr lang="en-US" sz="4500" dirty="0"/>
          </a:p>
        </p:txBody>
      </p:sp>
      <p:sp>
        <p:nvSpPr>
          <p:cNvPr id="15" name="Text 13"/>
          <p:cNvSpPr/>
          <p:nvPr/>
        </p:nvSpPr>
        <p:spPr>
          <a:xfrm>
            <a:off x="5353002" y="4053108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工商時報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5353002" y="4497230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電子時報・Digitimes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5353002" y="4941352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ZDNet Taiwan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5353002" y="5385474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104 人力銀行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5353002" y="5829596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TVBS・東森新聞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5353002" y="6273718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中天・非凡新聞</a:t>
            </a:r>
            <a:endParaRPr lang="en-US" sz="1950" dirty="0"/>
          </a:p>
        </p:txBody>
      </p:sp>
      <p:sp>
        <p:nvSpPr>
          <p:cNvPr id="21" name="Shape 19"/>
          <p:cNvSpPr/>
          <p:nvPr/>
        </p:nvSpPr>
        <p:spPr>
          <a:xfrm>
            <a:off x="9372551" y="2930003"/>
            <a:ext cx="3562369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22" name="Text 20"/>
          <p:cNvSpPr/>
          <p:nvPr/>
        </p:nvSpPr>
        <p:spPr>
          <a:xfrm>
            <a:off x="9372551" y="3214974"/>
            <a:ext cx="3918606" cy="6095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93"/>
              </a:lnSpc>
              <a:buNone/>
            </a:pPr>
            <a:r>
              <a:rPr lang="en-US" sz="45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2010–16</a:t>
            </a:r>
            <a:endParaRPr lang="en-US" sz="4500" dirty="0"/>
          </a:p>
        </p:txBody>
      </p:sp>
      <p:sp>
        <p:nvSpPr>
          <p:cNvPr id="23" name="Text 21"/>
          <p:cNvSpPr/>
          <p:nvPr/>
        </p:nvSpPr>
        <p:spPr>
          <a:xfrm>
            <a:off x="9372551" y="4053108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聯合報・自由時報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9372551" y="4497230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中央社・蘋果日報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9372551" y="4941352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中視・華視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9372551" y="5385474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三立・壹電視</a:t>
            </a:r>
            <a:endParaRPr lang="en-US" sz="1950" dirty="0"/>
          </a:p>
        </p:txBody>
      </p:sp>
      <p:sp>
        <p:nvSpPr>
          <p:cNvPr id="27" name="Text 25"/>
          <p:cNvSpPr/>
          <p:nvPr/>
        </p:nvSpPr>
        <p:spPr>
          <a:xfrm>
            <a:off x="9372551" y="5829596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年代新聞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9372551" y="6273718"/>
            <a:ext cx="39186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Bravo 91.3</a:t>
            </a:r>
            <a:endParaRPr lang="en-US" sz="1950" dirty="0"/>
          </a:p>
        </p:txBody>
      </p:sp>
      <p:sp>
        <p:nvSpPr>
          <p:cNvPr id="29" name="Shape 27"/>
          <p:cNvSpPr/>
          <p:nvPr/>
        </p:nvSpPr>
        <p:spPr>
          <a:xfrm>
            <a:off x="13392099" y="2930003"/>
            <a:ext cx="3562426" cy="18326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0" name="Text 28"/>
          <p:cNvSpPr/>
          <p:nvPr/>
        </p:nvSpPr>
        <p:spPr>
          <a:xfrm>
            <a:off x="13392099" y="3214974"/>
            <a:ext cx="3918669" cy="6095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93"/>
              </a:lnSpc>
              <a:buNone/>
            </a:pPr>
            <a:r>
              <a:rPr lang="en-US" sz="45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2022–</a:t>
            </a:r>
            <a:endParaRPr lang="en-US" sz="4500" dirty="0"/>
          </a:p>
        </p:txBody>
      </p:sp>
      <p:sp>
        <p:nvSpPr>
          <p:cNvPr id="31" name="Text 29"/>
          <p:cNvSpPr/>
          <p:nvPr/>
        </p:nvSpPr>
        <p:spPr>
          <a:xfrm>
            <a:off x="13392099" y="4053108"/>
            <a:ext cx="3918669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新加坡電視台</a:t>
            </a:r>
            <a:endParaRPr lang="en-US" sz="1950" dirty="0"/>
          </a:p>
        </p:txBody>
      </p:sp>
      <p:sp>
        <p:nvSpPr>
          <p:cNvPr id="32" name="Text 30"/>
          <p:cNvSpPr/>
          <p:nvPr/>
        </p:nvSpPr>
        <p:spPr>
          <a:xfrm>
            <a:off x="13392099" y="4497230"/>
            <a:ext cx="3918669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8World 新聞</a:t>
            </a:r>
            <a:endParaRPr lang="en-US" sz="1950" dirty="0"/>
          </a:p>
        </p:txBody>
      </p:sp>
      <p:sp>
        <p:nvSpPr>
          <p:cNvPr id="33" name="Text 31"/>
          <p:cNvSpPr/>
          <p:nvPr/>
        </p:nvSpPr>
        <p:spPr>
          <a:xfrm>
            <a:off x="13392099" y="4941352"/>
            <a:ext cx="3918669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中時新聞網</a:t>
            </a:r>
            <a:endParaRPr lang="en-US" sz="1950" dirty="0"/>
          </a:p>
        </p:txBody>
      </p:sp>
      <p:sp>
        <p:nvSpPr>
          <p:cNvPr id="34" name="Text 32"/>
          <p:cNvSpPr/>
          <p:nvPr/>
        </p:nvSpPr>
        <p:spPr>
          <a:xfrm>
            <a:off x="13392099" y="5385474"/>
            <a:ext cx="3918669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NOWnews 今日新聞</a:t>
            </a:r>
            <a:endParaRPr lang="en-US" sz="1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E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179343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1047739"/>
            <a:ext cx="4574079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CEO MEDIA CHANNELS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96606"/>
            <a:ext cx="6276170" cy="9296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688"/>
              </a:lnSpc>
              <a:buNone/>
            </a:pPr>
            <a:r>
              <a:rPr lang="en-US" sz="5400" b="1" spc="216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執行長自媒體頻道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10858570" y="1646258"/>
            <a:ext cx="6278834" cy="8799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627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以影音與聲音分享 26+ 年實戰心法，陪伴經營者走過每一個決策關口。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333454" y="3173912"/>
            <a:ext cx="15621071" cy="6065316"/>
          </a:xfrm>
          <a:prstGeom prst="rect">
            <a:avLst/>
          </a:prstGeom>
          <a:solidFill>
            <a:srgbClr val="CFC3B1"/>
          </a:solidFill>
          <a:ln w="7330">
            <a:solidFill>
              <a:srgbClr val="CFC3B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40785" y="3181243"/>
            <a:ext cx="7798451" cy="6050655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8" name="Shape 6"/>
          <p:cNvSpPr/>
          <p:nvPr/>
        </p:nvSpPr>
        <p:spPr>
          <a:xfrm>
            <a:off x="1874132" y="3800036"/>
            <a:ext cx="133323" cy="13332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9" name="Text 7"/>
          <p:cNvSpPr/>
          <p:nvPr/>
        </p:nvSpPr>
        <p:spPr>
          <a:xfrm>
            <a:off x="2159848" y="3714590"/>
            <a:ext cx="1920875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spc="52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YOUTUBE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874132" y="4361674"/>
            <a:ext cx="7404932" cy="75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271"/>
              </a:lnSpc>
              <a:buNone/>
            </a:pPr>
            <a:r>
              <a:rPr lang="en-US" sz="4200" b="1" spc="168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執行長的 YouTube 頻道</a:t>
            </a:r>
            <a:endParaRPr lang="en-US" sz="4200" dirty="0"/>
          </a:p>
        </p:txBody>
      </p:sp>
      <p:sp>
        <p:nvSpPr>
          <p:cNvPr id="11" name="Text 9"/>
          <p:cNvSpPr/>
          <p:nvPr/>
        </p:nvSpPr>
        <p:spPr>
          <a:xfrm>
            <a:off x="1874132" y="5310280"/>
            <a:ext cx="6933709" cy="4590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627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企業經營、AI 應用與領導管理的實戰分享。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1874132" y="8064581"/>
            <a:ext cx="673175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3" name="Text 11"/>
          <p:cNvSpPr/>
          <p:nvPr/>
        </p:nvSpPr>
        <p:spPr>
          <a:xfrm>
            <a:off x="1874132" y="8338557"/>
            <a:ext cx="2765022" cy="470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ai.com.tw/a/pi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8224878" y="8338557"/>
            <a:ext cx="457212" cy="4742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3000" dirty="0"/>
          </a:p>
        </p:txBody>
      </p:sp>
      <p:sp>
        <p:nvSpPr>
          <p:cNvPr id="15" name="Shape 13"/>
          <p:cNvSpPr/>
          <p:nvPr/>
        </p:nvSpPr>
        <p:spPr>
          <a:xfrm>
            <a:off x="9148743" y="3181243"/>
            <a:ext cx="7798451" cy="6050655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16" name="Shape 14"/>
          <p:cNvSpPr/>
          <p:nvPr/>
        </p:nvSpPr>
        <p:spPr>
          <a:xfrm>
            <a:off x="9682090" y="3800036"/>
            <a:ext cx="133323" cy="13332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17" name="Text 15"/>
          <p:cNvSpPr/>
          <p:nvPr/>
        </p:nvSpPr>
        <p:spPr>
          <a:xfrm>
            <a:off x="9967807" y="3714590"/>
            <a:ext cx="1861596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spc="52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PODCAST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9682090" y="4361674"/>
            <a:ext cx="7404932" cy="75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271"/>
              </a:lnSpc>
              <a:buNone/>
            </a:pPr>
            <a:r>
              <a:rPr lang="en-US" sz="4200" b="1" spc="168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《經營者的勝利學》</a:t>
            </a:r>
            <a:endParaRPr lang="en-US" sz="4200" dirty="0"/>
          </a:p>
        </p:txBody>
      </p:sp>
      <p:sp>
        <p:nvSpPr>
          <p:cNvPr id="19" name="Text 17"/>
          <p:cNvSpPr/>
          <p:nvPr/>
        </p:nvSpPr>
        <p:spPr>
          <a:xfrm>
            <a:off x="9682090" y="5310280"/>
            <a:ext cx="6933709" cy="8799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627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從高光到低谷的親身經歷，談經營者的戰略、韌性與勝利之道。</a:t>
            </a:r>
            <a:endParaRPr lang="en-US" sz="1950" dirty="0"/>
          </a:p>
        </p:txBody>
      </p:sp>
      <p:sp>
        <p:nvSpPr>
          <p:cNvPr id="20" name="Shape 18"/>
          <p:cNvSpPr/>
          <p:nvPr/>
        </p:nvSpPr>
        <p:spPr>
          <a:xfrm>
            <a:off x="9682090" y="8064581"/>
            <a:ext cx="673175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1" name="Text 19"/>
          <p:cNvSpPr/>
          <p:nvPr/>
        </p:nvSpPr>
        <p:spPr>
          <a:xfrm>
            <a:off x="9682090" y="8338557"/>
            <a:ext cx="2898070" cy="470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podcast.com.tw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6032835" y="8338557"/>
            <a:ext cx="457212" cy="4742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84047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52443"/>
            <a:ext cx="5188732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VALUE FOR ENTERPRISES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01310"/>
            <a:ext cx="17183178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我能為企業帶來的效益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1333454" y="2777553"/>
            <a:ext cx="4851440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6" name="Text 4"/>
          <p:cNvSpPr/>
          <p:nvPr/>
        </p:nvSpPr>
        <p:spPr>
          <a:xfrm>
            <a:off x="1333454" y="3024440"/>
            <a:ext cx="553252" cy="5548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2000983" y="3116071"/>
            <a:ext cx="3017195" cy="441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經營策略與獲利成長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333454" y="3674559"/>
            <a:ext cx="4996983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深度診斷營運瓶頸，重建商業模式與營運系統，找出營收與獲利的關鍵成長點。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718241" y="2777553"/>
            <a:ext cx="4851440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10" name="Text 8"/>
          <p:cNvSpPr/>
          <p:nvPr/>
        </p:nvSpPr>
        <p:spPr>
          <a:xfrm>
            <a:off x="6718241" y="3024440"/>
            <a:ext cx="612182" cy="5548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7444700" y="3116071"/>
            <a:ext cx="2774283" cy="441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導入與數位轉型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718241" y="3674559"/>
            <a:ext cx="4996983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從診斷、路線圖到落地執行，讓 AI 真正進入行政、業務、行銷與管理流程。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2103029" y="2777553"/>
            <a:ext cx="4851497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14" name="Text 12"/>
          <p:cNvSpPr/>
          <p:nvPr/>
        </p:nvSpPr>
        <p:spPr>
          <a:xfrm>
            <a:off x="12103029" y="3024440"/>
            <a:ext cx="609089" cy="5548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12826395" y="3116071"/>
            <a:ext cx="2681930" cy="441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業務團隊戰力升級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12103029" y="3674559"/>
            <a:ext cx="4997042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建立業務管理制度與行銷業務系統，強化團隊士氣、執行力與成交效率。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333454" y="6056038"/>
            <a:ext cx="4851440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18" name="Text 16"/>
          <p:cNvSpPr/>
          <p:nvPr/>
        </p:nvSpPr>
        <p:spPr>
          <a:xfrm>
            <a:off x="1333454" y="6302926"/>
            <a:ext cx="615102" cy="5548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2062834" y="6394556"/>
            <a:ext cx="3017195" cy="441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人才招募與雇主品牌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333454" y="6953045"/>
            <a:ext cx="4996983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 AI 精準篩選人才、打造雇主品牌，降低招募成本與人才流失。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6718241" y="6056038"/>
            <a:ext cx="4851440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22" name="Text 20"/>
          <p:cNvSpPr/>
          <p:nvPr/>
        </p:nvSpPr>
        <p:spPr>
          <a:xfrm>
            <a:off x="6718241" y="6302926"/>
            <a:ext cx="598323" cy="5548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7430841" y="6394556"/>
            <a:ext cx="3017195" cy="441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危機處理與組織重整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6718241" y="6953045"/>
            <a:ext cx="4996983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親身走過谷底再起，協助企業穩住財務、團隊與市場信任，重返成長軌道。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12103029" y="6056038"/>
            <a:ext cx="4851497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26" name="Text 24"/>
          <p:cNvSpPr/>
          <p:nvPr/>
        </p:nvSpPr>
        <p:spPr>
          <a:xfrm>
            <a:off x="12103029" y="6302926"/>
            <a:ext cx="615561" cy="5548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3600" dirty="0"/>
          </a:p>
        </p:txBody>
      </p:sp>
      <p:sp>
        <p:nvSpPr>
          <p:cNvPr id="27" name="Text 25"/>
          <p:cNvSpPr/>
          <p:nvPr/>
        </p:nvSpPr>
        <p:spPr>
          <a:xfrm>
            <a:off x="12832866" y="6394556"/>
            <a:ext cx="2346729" cy="441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行銷與品牌建設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12103029" y="6953045"/>
            <a:ext cx="4997042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結合 SEO、網路行銷與品牌策略，讓企業被市場看見，也被 AI 看見。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84047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52443"/>
            <a:ext cx="3479775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TEACHING STYLE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01310"/>
            <a:ext cx="9358818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授課風格：實戰案例 × 互動演練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10858570" y="1402349"/>
            <a:ext cx="6278834" cy="8799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627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不講空泛理論。每一堂課都來自 26+ 年親身經營的成敗經驗，學員帶得走、隔天就能用。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333454" y="2853778"/>
            <a:ext cx="4851440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7" name="Text 5"/>
          <p:cNvSpPr/>
          <p:nvPr/>
        </p:nvSpPr>
        <p:spPr>
          <a:xfrm>
            <a:off x="1333454" y="3176890"/>
            <a:ext cx="5336584" cy="723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845"/>
              </a:lnSpc>
              <a:buNone/>
            </a:pPr>
            <a:r>
              <a:rPr lang="en-US" sz="54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1333454" y="4129333"/>
            <a:ext cx="5336584" cy="543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真實案例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333454" y="4825611"/>
            <a:ext cx="4996983" cy="1375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135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以戰國策集團 26+ 年的高峰與低谷為教材，從 3 萬家企業客戶的經驗中提煉可複製的方法。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6718241" y="2853778"/>
            <a:ext cx="4851440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11" name="Text 9"/>
          <p:cNvSpPr/>
          <p:nvPr/>
        </p:nvSpPr>
        <p:spPr>
          <a:xfrm>
            <a:off x="6718241" y="3176890"/>
            <a:ext cx="5336584" cy="723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845"/>
              </a:lnSpc>
              <a:buNone/>
            </a:pPr>
            <a:r>
              <a:rPr lang="en-US" sz="54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5400" dirty="0"/>
          </a:p>
        </p:txBody>
      </p:sp>
      <p:sp>
        <p:nvSpPr>
          <p:cNvPr id="12" name="Text 10"/>
          <p:cNvSpPr/>
          <p:nvPr/>
        </p:nvSpPr>
        <p:spPr>
          <a:xfrm>
            <a:off x="6718241" y="4129333"/>
            <a:ext cx="5336584" cy="543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互動演練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6718241" y="4825611"/>
            <a:ext cx="4996983" cy="9295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135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分組討論、情境模擬與現場實作，讓學員在課堂上就完成自己公司的診斷與行動方案。</a:t>
            </a:r>
            <a:endParaRPr lang="en-US" sz="1950" dirty="0"/>
          </a:p>
        </p:txBody>
      </p:sp>
      <p:sp>
        <p:nvSpPr>
          <p:cNvPr id="14" name="Shape 12"/>
          <p:cNvSpPr/>
          <p:nvPr/>
        </p:nvSpPr>
        <p:spPr>
          <a:xfrm>
            <a:off x="12103029" y="2853778"/>
            <a:ext cx="4851497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15" name="Text 13"/>
          <p:cNvSpPr/>
          <p:nvPr/>
        </p:nvSpPr>
        <p:spPr>
          <a:xfrm>
            <a:off x="12103029" y="3176890"/>
            <a:ext cx="5336647" cy="723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845"/>
              </a:lnSpc>
              <a:buNone/>
            </a:pPr>
            <a:r>
              <a:rPr lang="en-US" sz="54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5400" dirty="0"/>
          </a:p>
        </p:txBody>
      </p:sp>
      <p:sp>
        <p:nvSpPr>
          <p:cNvPr id="16" name="Text 14"/>
          <p:cNvSpPr/>
          <p:nvPr/>
        </p:nvSpPr>
        <p:spPr>
          <a:xfrm>
            <a:off x="12103029" y="4129333"/>
            <a:ext cx="5336647" cy="543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工具落地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12103029" y="4825611"/>
            <a:ext cx="4997042" cy="9295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135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提供表單、流程與 AI 指令範本，課後直接導入工作，讓學習轉化為可衡量的成果。</a:t>
            </a:r>
            <a:endParaRPr lang="en-US" sz="1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AE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84047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52443"/>
            <a:ext cx="4629075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SPEAKING &amp; TRAINING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01310"/>
            <a:ext cx="5884019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演講與企業訓練經歷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10858570" y="1402349"/>
            <a:ext cx="6278834" cy="8799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627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受邀擔任政府機關、上市櫃企業、大專院校與產業協會之內訓及公開課程講師，單場學員逾百人。</a:t>
            </a:r>
            <a:endParaRPr lang="en-US" sz="19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7047" r="5766" t="0" b="0"/>
          <a:stretch/>
        </p:blipFill>
        <p:spPr>
          <a:xfrm>
            <a:off x="1333454" y="2777553"/>
            <a:ext cx="8593691" cy="6556971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10493" b="19488"/>
          <a:stretch/>
        </p:blipFill>
        <p:spPr>
          <a:xfrm>
            <a:off x="10079538" y="2777553"/>
            <a:ext cx="6874930" cy="3202261"/>
          </a:xfrm>
          <a:prstGeom prst="rect">
            <a:avLst/>
          </a:prstGeom>
        </p:spPr>
      </p:pic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11992" b="17988"/>
          <a:stretch/>
        </p:blipFill>
        <p:spPr>
          <a:xfrm>
            <a:off x="10079538" y="6132207"/>
            <a:ext cx="6874930" cy="320231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84047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52443"/>
            <a:ext cx="3936245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SIGNATURE TOPICS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01310"/>
            <a:ext cx="17183178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擅長授課主題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1333454" y="2777553"/>
            <a:ext cx="74295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6" name="Text 4"/>
          <p:cNvSpPr/>
          <p:nvPr/>
        </p:nvSpPr>
        <p:spPr>
          <a:xfrm>
            <a:off x="1333454" y="2986356"/>
            <a:ext cx="414145" cy="404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1938044" y="2975360"/>
            <a:ext cx="2828837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企業管理與經營策略</a:t>
            </a:r>
            <a:endParaRPr lang="en-US" sz="2250" dirty="0"/>
          </a:p>
        </p:txBody>
      </p:sp>
      <p:sp>
        <p:nvSpPr>
          <p:cNvPr id="8" name="Shape 6"/>
          <p:cNvSpPr/>
          <p:nvPr/>
        </p:nvSpPr>
        <p:spPr>
          <a:xfrm>
            <a:off x="1333454" y="3547021"/>
            <a:ext cx="74295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9" name="Text 7"/>
          <p:cNvSpPr/>
          <p:nvPr/>
        </p:nvSpPr>
        <p:spPr>
          <a:xfrm>
            <a:off x="1333454" y="3755824"/>
            <a:ext cx="455894" cy="404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550" dirty="0"/>
          </a:p>
        </p:txBody>
      </p:sp>
      <p:sp>
        <p:nvSpPr>
          <p:cNvPr id="10" name="Text 8"/>
          <p:cNvSpPr/>
          <p:nvPr/>
        </p:nvSpPr>
        <p:spPr>
          <a:xfrm>
            <a:off x="1979794" y="3744828"/>
            <a:ext cx="2200263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行銷與品牌建設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1333454" y="4316489"/>
            <a:ext cx="74295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2" name="Text 10"/>
          <p:cNvSpPr/>
          <p:nvPr/>
        </p:nvSpPr>
        <p:spPr>
          <a:xfrm>
            <a:off x="1333454" y="4525292"/>
            <a:ext cx="453661" cy="404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1977560" y="4514296"/>
            <a:ext cx="2571183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SEO 行銷實戰課程</a:t>
            </a:r>
            <a:endParaRPr lang="en-US" sz="2250" dirty="0"/>
          </a:p>
        </p:txBody>
      </p:sp>
      <p:sp>
        <p:nvSpPr>
          <p:cNvPr id="14" name="Shape 12"/>
          <p:cNvSpPr/>
          <p:nvPr/>
        </p:nvSpPr>
        <p:spPr>
          <a:xfrm>
            <a:off x="1333454" y="5085956"/>
            <a:ext cx="74295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5" name="Text 13"/>
          <p:cNvSpPr/>
          <p:nvPr/>
        </p:nvSpPr>
        <p:spPr>
          <a:xfrm>
            <a:off x="1333454" y="5294760"/>
            <a:ext cx="457899" cy="404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550" dirty="0"/>
          </a:p>
        </p:txBody>
      </p:sp>
      <p:sp>
        <p:nvSpPr>
          <p:cNvPr id="16" name="Text 14"/>
          <p:cNvSpPr/>
          <p:nvPr/>
        </p:nvSpPr>
        <p:spPr>
          <a:xfrm>
            <a:off x="1981798" y="5283764"/>
            <a:ext cx="2200263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人才招募及領導</a:t>
            </a:r>
            <a:endParaRPr lang="en-US" sz="2250" dirty="0"/>
          </a:p>
        </p:txBody>
      </p:sp>
      <p:sp>
        <p:nvSpPr>
          <p:cNvPr id="17" name="Shape 15"/>
          <p:cNvSpPr/>
          <p:nvPr/>
        </p:nvSpPr>
        <p:spPr>
          <a:xfrm>
            <a:off x="1333454" y="5855425"/>
            <a:ext cx="74295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8" name="Text 16"/>
          <p:cNvSpPr/>
          <p:nvPr/>
        </p:nvSpPr>
        <p:spPr>
          <a:xfrm>
            <a:off x="1333454" y="6064228"/>
            <a:ext cx="446044" cy="404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550" dirty="0"/>
          </a:p>
        </p:txBody>
      </p:sp>
      <p:sp>
        <p:nvSpPr>
          <p:cNvPr id="19" name="Text 17"/>
          <p:cNvSpPr/>
          <p:nvPr/>
        </p:nvSpPr>
        <p:spPr>
          <a:xfrm>
            <a:off x="1969943" y="6053232"/>
            <a:ext cx="3843199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精準選才與雇主品牌招募</a:t>
            </a:r>
            <a:endParaRPr lang="en-US" sz="2250" dirty="0"/>
          </a:p>
        </p:txBody>
      </p:sp>
      <p:sp>
        <p:nvSpPr>
          <p:cNvPr id="20" name="Shape 18"/>
          <p:cNvSpPr/>
          <p:nvPr/>
        </p:nvSpPr>
        <p:spPr>
          <a:xfrm>
            <a:off x="1333454" y="7401691"/>
            <a:ext cx="74295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1" name="Shape 19"/>
          <p:cNvSpPr/>
          <p:nvPr/>
        </p:nvSpPr>
        <p:spPr>
          <a:xfrm>
            <a:off x="1333454" y="6632223"/>
            <a:ext cx="74295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2" name="Text 20"/>
          <p:cNvSpPr/>
          <p:nvPr/>
        </p:nvSpPr>
        <p:spPr>
          <a:xfrm>
            <a:off x="1333454" y="6841026"/>
            <a:ext cx="458242" cy="404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550" dirty="0"/>
          </a:p>
        </p:txBody>
      </p:sp>
      <p:sp>
        <p:nvSpPr>
          <p:cNvPr id="23" name="Text 21"/>
          <p:cNvSpPr/>
          <p:nvPr/>
        </p:nvSpPr>
        <p:spPr>
          <a:xfrm>
            <a:off x="1982142" y="6830031"/>
            <a:ext cx="3457475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老闆、主管領導力養成班</a:t>
            </a:r>
            <a:endParaRPr lang="en-US" sz="2250" dirty="0"/>
          </a:p>
        </p:txBody>
      </p:sp>
      <p:sp>
        <p:nvSpPr>
          <p:cNvPr id="24" name="Shape 22"/>
          <p:cNvSpPr/>
          <p:nvPr/>
        </p:nvSpPr>
        <p:spPr>
          <a:xfrm>
            <a:off x="9524944" y="2777553"/>
            <a:ext cx="7429581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5" name="Text 23"/>
          <p:cNvSpPr/>
          <p:nvPr/>
        </p:nvSpPr>
        <p:spPr>
          <a:xfrm>
            <a:off x="9524944" y="2986356"/>
            <a:ext cx="437683" cy="404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2550" dirty="0"/>
          </a:p>
        </p:txBody>
      </p:sp>
      <p:sp>
        <p:nvSpPr>
          <p:cNvPr id="26" name="Text 24"/>
          <p:cNvSpPr/>
          <p:nvPr/>
        </p:nvSpPr>
        <p:spPr>
          <a:xfrm>
            <a:off x="10153072" y="2975360"/>
            <a:ext cx="1957287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與數位轉型</a:t>
            </a:r>
            <a:endParaRPr lang="en-US" sz="2250" dirty="0"/>
          </a:p>
        </p:txBody>
      </p:sp>
      <p:sp>
        <p:nvSpPr>
          <p:cNvPr id="27" name="Shape 25"/>
          <p:cNvSpPr/>
          <p:nvPr/>
        </p:nvSpPr>
        <p:spPr>
          <a:xfrm>
            <a:off x="9524944" y="3547021"/>
            <a:ext cx="7429581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8" name="Text 26"/>
          <p:cNvSpPr/>
          <p:nvPr/>
        </p:nvSpPr>
        <p:spPr>
          <a:xfrm>
            <a:off x="9524944" y="3755824"/>
            <a:ext cx="468035" cy="404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08</a:t>
            </a:r>
            <a:endParaRPr lang="en-US" sz="2550" dirty="0"/>
          </a:p>
        </p:txBody>
      </p:sp>
      <p:sp>
        <p:nvSpPr>
          <p:cNvPr id="29" name="Text 27"/>
          <p:cNvSpPr/>
          <p:nvPr/>
        </p:nvSpPr>
        <p:spPr>
          <a:xfrm>
            <a:off x="10183425" y="3744828"/>
            <a:ext cx="2664481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企業導入 AI 實戰營</a:t>
            </a:r>
            <a:endParaRPr lang="en-US" sz="2250" dirty="0"/>
          </a:p>
        </p:txBody>
      </p:sp>
      <p:sp>
        <p:nvSpPr>
          <p:cNvPr id="30" name="Shape 28"/>
          <p:cNvSpPr/>
          <p:nvPr/>
        </p:nvSpPr>
        <p:spPr>
          <a:xfrm>
            <a:off x="9524944" y="4316489"/>
            <a:ext cx="7429581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31" name="Text 29"/>
          <p:cNvSpPr/>
          <p:nvPr/>
        </p:nvSpPr>
        <p:spPr>
          <a:xfrm>
            <a:off x="9524944" y="4525292"/>
            <a:ext cx="458242" cy="404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09</a:t>
            </a:r>
            <a:endParaRPr lang="en-US" sz="2550" dirty="0"/>
          </a:p>
        </p:txBody>
      </p:sp>
      <p:sp>
        <p:nvSpPr>
          <p:cNvPr id="32" name="Text 30"/>
          <p:cNvSpPr/>
          <p:nvPr/>
        </p:nvSpPr>
        <p:spPr>
          <a:xfrm>
            <a:off x="10173631" y="4514296"/>
            <a:ext cx="1885912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企業家進階班</a:t>
            </a:r>
            <a:endParaRPr lang="en-US" sz="2250" dirty="0"/>
          </a:p>
        </p:txBody>
      </p:sp>
      <p:sp>
        <p:nvSpPr>
          <p:cNvPr id="33" name="Shape 31"/>
          <p:cNvSpPr/>
          <p:nvPr/>
        </p:nvSpPr>
        <p:spPr>
          <a:xfrm>
            <a:off x="9524944" y="5085956"/>
            <a:ext cx="7429581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34" name="Text 32"/>
          <p:cNvSpPr/>
          <p:nvPr/>
        </p:nvSpPr>
        <p:spPr>
          <a:xfrm>
            <a:off x="9524944" y="5294760"/>
            <a:ext cx="414145" cy="404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2550" dirty="0"/>
          </a:p>
        </p:txBody>
      </p:sp>
      <p:sp>
        <p:nvSpPr>
          <p:cNvPr id="35" name="Text 33"/>
          <p:cNvSpPr/>
          <p:nvPr/>
        </p:nvSpPr>
        <p:spPr>
          <a:xfrm>
            <a:off x="10129534" y="5283764"/>
            <a:ext cx="1885912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創業家基礎班</a:t>
            </a:r>
            <a:endParaRPr lang="en-US" sz="2250" dirty="0"/>
          </a:p>
        </p:txBody>
      </p:sp>
      <p:sp>
        <p:nvSpPr>
          <p:cNvPr id="36" name="Shape 34"/>
          <p:cNvSpPr/>
          <p:nvPr/>
        </p:nvSpPr>
        <p:spPr>
          <a:xfrm>
            <a:off x="9524944" y="6624893"/>
            <a:ext cx="7429581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37" name="Shape 35"/>
          <p:cNvSpPr/>
          <p:nvPr/>
        </p:nvSpPr>
        <p:spPr>
          <a:xfrm>
            <a:off x="9524944" y="5855425"/>
            <a:ext cx="7429581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38" name="Text 36"/>
          <p:cNvSpPr/>
          <p:nvPr/>
        </p:nvSpPr>
        <p:spPr>
          <a:xfrm>
            <a:off x="9524944" y="6064228"/>
            <a:ext cx="354528" cy="404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</a:t>
            </a:r>
            <a:endParaRPr lang="en-US" sz="2550" dirty="0"/>
          </a:p>
        </p:txBody>
      </p:sp>
      <p:sp>
        <p:nvSpPr>
          <p:cNvPr id="39" name="Text 37"/>
          <p:cNvSpPr/>
          <p:nvPr/>
        </p:nvSpPr>
        <p:spPr>
          <a:xfrm>
            <a:off x="10069917" y="6053232"/>
            <a:ext cx="4714750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失敗學：東山再起，重返巔峰之路</a:t>
            </a:r>
            <a:endParaRPr lang="en-US" sz="2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AE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84047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52443"/>
            <a:ext cx="4305086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SIGNATURE COURSES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01310"/>
            <a:ext cx="17183178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代表性課程大綱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1333454" y="2777553"/>
            <a:ext cx="5003833" cy="655697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6" name="Text 4"/>
          <p:cNvSpPr/>
          <p:nvPr/>
        </p:nvSpPr>
        <p:spPr>
          <a:xfrm>
            <a:off x="1714409" y="3196648"/>
            <a:ext cx="4666117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488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714409" y="3669348"/>
            <a:ext cx="4666117" cy="535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524"/>
              </a:lnSpc>
              <a:buNone/>
            </a:pPr>
            <a:r>
              <a:rPr lang="en-US" sz="27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企業導入 AI 實戰營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714409" y="4299881"/>
            <a:ext cx="4666117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一日課程｜主管、經營者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714409" y="4908881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0" name="Text 8"/>
          <p:cNvSpPr/>
          <p:nvPr/>
        </p:nvSpPr>
        <p:spPr>
          <a:xfrm>
            <a:off x="1714409" y="5097926"/>
            <a:ext cx="354528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2183214" y="5068604"/>
            <a:ext cx="2678529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趨勢與企業應用全景</a:t>
            </a:r>
            <a:endParaRPr lang="en-US" sz="1875" dirty="0"/>
          </a:p>
        </p:txBody>
      </p:sp>
      <p:sp>
        <p:nvSpPr>
          <p:cNvPr id="12" name="Shape 10"/>
          <p:cNvSpPr/>
          <p:nvPr/>
        </p:nvSpPr>
        <p:spPr>
          <a:xfrm>
            <a:off x="1714409" y="5578185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3" name="Text 11"/>
          <p:cNvSpPr/>
          <p:nvPr/>
        </p:nvSpPr>
        <p:spPr>
          <a:xfrm>
            <a:off x="1714409" y="5767230"/>
            <a:ext cx="388889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2217575" y="5737908"/>
            <a:ext cx="3267793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部門 AI 應用盤點與優先順序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1714409" y="6247489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6" name="Text 14"/>
          <p:cNvSpPr/>
          <p:nvPr/>
        </p:nvSpPr>
        <p:spPr>
          <a:xfrm>
            <a:off x="1714409" y="6436534"/>
            <a:ext cx="387057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2215743" y="6407212"/>
            <a:ext cx="3529731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行政、業務、行銷 AI 實作演練</a:t>
            </a:r>
            <a:endParaRPr lang="en-US" sz="1875" dirty="0"/>
          </a:p>
        </p:txBody>
      </p:sp>
      <p:sp>
        <p:nvSpPr>
          <p:cNvPr id="18" name="Shape 16"/>
          <p:cNvSpPr/>
          <p:nvPr/>
        </p:nvSpPr>
        <p:spPr>
          <a:xfrm>
            <a:off x="1714409" y="6916794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9" name="Text 17"/>
          <p:cNvSpPr/>
          <p:nvPr/>
        </p:nvSpPr>
        <p:spPr>
          <a:xfrm>
            <a:off x="1714409" y="7105839"/>
            <a:ext cx="390550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2219236" y="7076517"/>
            <a:ext cx="3142872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導入路線圖與內部推動機制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6642074" y="2777553"/>
            <a:ext cx="5003833" cy="655697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22" name="Text 20"/>
          <p:cNvSpPr/>
          <p:nvPr/>
        </p:nvSpPr>
        <p:spPr>
          <a:xfrm>
            <a:off x="7023028" y="3196648"/>
            <a:ext cx="4666117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488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HR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7023028" y="3669348"/>
            <a:ext cx="4666117" cy="535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524"/>
              </a:lnSpc>
              <a:buNone/>
            </a:pPr>
            <a:r>
              <a:rPr lang="en-US" sz="27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精準選才與雇主品牌招募</a:t>
            </a:r>
            <a:endParaRPr lang="en-US" sz="2700" dirty="0"/>
          </a:p>
        </p:txBody>
      </p:sp>
      <p:sp>
        <p:nvSpPr>
          <p:cNvPr id="24" name="Text 22"/>
          <p:cNvSpPr/>
          <p:nvPr/>
        </p:nvSpPr>
        <p:spPr>
          <a:xfrm>
            <a:off x="7023028" y="4299881"/>
            <a:ext cx="4666117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半日 / 一日｜人資、主管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7023028" y="4908881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6" name="Text 24"/>
          <p:cNvSpPr/>
          <p:nvPr/>
        </p:nvSpPr>
        <p:spPr>
          <a:xfrm>
            <a:off x="7023028" y="5097926"/>
            <a:ext cx="354528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7491833" y="5068604"/>
            <a:ext cx="2619060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大缺工時代的招募困境</a:t>
            </a:r>
            <a:endParaRPr lang="en-US" sz="1875" dirty="0"/>
          </a:p>
        </p:txBody>
      </p:sp>
      <p:sp>
        <p:nvSpPr>
          <p:cNvPr id="28" name="Shape 26"/>
          <p:cNvSpPr/>
          <p:nvPr/>
        </p:nvSpPr>
        <p:spPr>
          <a:xfrm>
            <a:off x="7023028" y="5578185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9" name="Text 27"/>
          <p:cNvSpPr/>
          <p:nvPr/>
        </p:nvSpPr>
        <p:spPr>
          <a:xfrm>
            <a:off x="7023028" y="5767230"/>
            <a:ext cx="388889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100" dirty="0"/>
          </a:p>
        </p:txBody>
      </p:sp>
      <p:sp>
        <p:nvSpPr>
          <p:cNvPr id="30" name="Text 28"/>
          <p:cNvSpPr/>
          <p:nvPr/>
        </p:nvSpPr>
        <p:spPr>
          <a:xfrm>
            <a:off x="7526194" y="5737908"/>
            <a:ext cx="2880935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打造雇主品牌與徵才行銷</a:t>
            </a:r>
            <a:endParaRPr lang="en-US" sz="1875" dirty="0"/>
          </a:p>
        </p:txBody>
      </p:sp>
      <p:sp>
        <p:nvSpPr>
          <p:cNvPr id="31" name="Shape 29"/>
          <p:cNvSpPr/>
          <p:nvPr/>
        </p:nvSpPr>
        <p:spPr>
          <a:xfrm>
            <a:off x="7023028" y="6247489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32" name="Text 30"/>
          <p:cNvSpPr/>
          <p:nvPr/>
        </p:nvSpPr>
        <p:spPr>
          <a:xfrm>
            <a:off x="7023028" y="6436534"/>
            <a:ext cx="387057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100" dirty="0"/>
          </a:p>
        </p:txBody>
      </p:sp>
      <p:sp>
        <p:nvSpPr>
          <p:cNvPr id="33" name="Text 31"/>
          <p:cNvSpPr/>
          <p:nvPr/>
        </p:nvSpPr>
        <p:spPr>
          <a:xfrm>
            <a:off x="7524362" y="6407212"/>
            <a:ext cx="3005919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 AI 撰寫職缺、篩選履歷</a:t>
            </a:r>
            <a:endParaRPr lang="en-US" sz="1875" dirty="0"/>
          </a:p>
        </p:txBody>
      </p:sp>
      <p:sp>
        <p:nvSpPr>
          <p:cNvPr id="34" name="Shape 32"/>
          <p:cNvSpPr/>
          <p:nvPr/>
        </p:nvSpPr>
        <p:spPr>
          <a:xfrm>
            <a:off x="7023028" y="6916794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35" name="Text 33"/>
          <p:cNvSpPr/>
          <p:nvPr/>
        </p:nvSpPr>
        <p:spPr>
          <a:xfrm>
            <a:off x="7023028" y="7105839"/>
            <a:ext cx="390550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7527855" y="7076517"/>
            <a:ext cx="2357123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面試評估與留才策略</a:t>
            </a:r>
            <a:endParaRPr lang="en-US" sz="1875" dirty="0"/>
          </a:p>
        </p:txBody>
      </p:sp>
      <p:sp>
        <p:nvSpPr>
          <p:cNvPr id="37" name="Shape 35"/>
          <p:cNvSpPr/>
          <p:nvPr/>
        </p:nvSpPr>
        <p:spPr>
          <a:xfrm>
            <a:off x="11950693" y="2777553"/>
            <a:ext cx="5003833" cy="655697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38" name="Text 36"/>
          <p:cNvSpPr/>
          <p:nvPr/>
        </p:nvSpPr>
        <p:spPr>
          <a:xfrm>
            <a:off x="12331646" y="3196648"/>
            <a:ext cx="4666117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488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</a:t>
            </a:r>
            <a:endParaRPr lang="en-US" sz="1950" dirty="0"/>
          </a:p>
        </p:txBody>
      </p:sp>
      <p:sp>
        <p:nvSpPr>
          <p:cNvPr id="39" name="Text 37"/>
          <p:cNvSpPr/>
          <p:nvPr/>
        </p:nvSpPr>
        <p:spPr>
          <a:xfrm>
            <a:off x="12331646" y="3669348"/>
            <a:ext cx="4369182" cy="10325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524"/>
              </a:lnSpc>
              <a:buNone/>
            </a:pPr>
            <a:r>
              <a:rPr lang="en-US" sz="27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失敗學：東山再起，重返巔峰之路</a:t>
            </a:r>
            <a:endParaRPr lang="en-US" sz="2700" dirty="0"/>
          </a:p>
        </p:txBody>
      </p:sp>
      <p:sp>
        <p:nvSpPr>
          <p:cNvPr id="40" name="Text 38"/>
          <p:cNvSpPr/>
          <p:nvPr/>
        </p:nvSpPr>
        <p:spPr>
          <a:xfrm>
            <a:off x="12331646" y="4797091"/>
            <a:ext cx="4666117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演講 / 半日｜經營者、高階主管</a:t>
            </a:r>
            <a:endParaRPr lang="en-US" sz="1800" dirty="0"/>
          </a:p>
        </p:txBody>
      </p:sp>
      <p:sp>
        <p:nvSpPr>
          <p:cNvPr id="41" name="Shape 39"/>
          <p:cNvSpPr/>
          <p:nvPr/>
        </p:nvSpPr>
        <p:spPr>
          <a:xfrm>
            <a:off x="12331646" y="5406091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42" name="Text 40"/>
          <p:cNvSpPr/>
          <p:nvPr/>
        </p:nvSpPr>
        <p:spPr>
          <a:xfrm>
            <a:off x="12331646" y="5595136"/>
            <a:ext cx="354528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100" dirty="0"/>
          </a:p>
        </p:txBody>
      </p:sp>
      <p:sp>
        <p:nvSpPr>
          <p:cNvPr id="43" name="Text 41"/>
          <p:cNvSpPr/>
          <p:nvPr/>
        </p:nvSpPr>
        <p:spPr>
          <a:xfrm>
            <a:off x="12800451" y="5565815"/>
            <a:ext cx="3155661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 5,000 萬虧損談決策盲點</a:t>
            </a:r>
            <a:endParaRPr lang="en-US" sz="1875" dirty="0"/>
          </a:p>
        </p:txBody>
      </p:sp>
      <p:sp>
        <p:nvSpPr>
          <p:cNvPr id="44" name="Shape 42"/>
          <p:cNvSpPr/>
          <p:nvPr/>
        </p:nvSpPr>
        <p:spPr>
          <a:xfrm>
            <a:off x="12331646" y="6075395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45" name="Text 43"/>
          <p:cNvSpPr/>
          <p:nvPr/>
        </p:nvSpPr>
        <p:spPr>
          <a:xfrm>
            <a:off x="12331646" y="6264441"/>
            <a:ext cx="388889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12834813" y="6235119"/>
            <a:ext cx="2880935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危機中的財務與團隊穩定</a:t>
            </a:r>
            <a:endParaRPr lang="en-US" sz="1875" dirty="0"/>
          </a:p>
        </p:txBody>
      </p:sp>
      <p:sp>
        <p:nvSpPr>
          <p:cNvPr id="47" name="Shape 45"/>
          <p:cNvSpPr/>
          <p:nvPr/>
        </p:nvSpPr>
        <p:spPr>
          <a:xfrm>
            <a:off x="12331646" y="6744699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48" name="Text 46"/>
          <p:cNvSpPr/>
          <p:nvPr/>
        </p:nvSpPr>
        <p:spPr>
          <a:xfrm>
            <a:off x="12331646" y="6933745"/>
            <a:ext cx="387057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100" dirty="0"/>
          </a:p>
        </p:txBody>
      </p:sp>
      <p:sp>
        <p:nvSpPr>
          <p:cNvPr id="49" name="Text 47"/>
          <p:cNvSpPr/>
          <p:nvPr/>
        </p:nvSpPr>
        <p:spPr>
          <a:xfrm>
            <a:off x="12832981" y="6904423"/>
            <a:ext cx="2880935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重建商業模式的六年歷程</a:t>
            </a:r>
            <a:endParaRPr lang="en-US" sz="1875" dirty="0"/>
          </a:p>
        </p:txBody>
      </p:sp>
      <p:sp>
        <p:nvSpPr>
          <p:cNvPr id="50" name="Shape 48"/>
          <p:cNvSpPr/>
          <p:nvPr/>
        </p:nvSpPr>
        <p:spPr>
          <a:xfrm>
            <a:off x="12331646" y="7414004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51" name="Text 49"/>
          <p:cNvSpPr/>
          <p:nvPr/>
        </p:nvSpPr>
        <p:spPr>
          <a:xfrm>
            <a:off x="12331646" y="7603049"/>
            <a:ext cx="390550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100" dirty="0"/>
          </a:p>
        </p:txBody>
      </p:sp>
      <p:sp>
        <p:nvSpPr>
          <p:cNvPr id="52" name="Text 50"/>
          <p:cNvSpPr/>
          <p:nvPr/>
        </p:nvSpPr>
        <p:spPr>
          <a:xfrm>
            <a:off x="12836473" y="7573727"/>
            <a:ext cx="2357123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經營者的韌性與心法</a:t>
            </a:r>
            <a:endParaRPr lang="en-US" sz="18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AE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84047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52443"/>
            <a:ext cx="4305086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SIGNATURE COURSES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01310"/>
            <a:ext cx="17183178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代表性課程大綱（二）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1333454" y="2777553"/>
            <a:ext cx="5003833" cy="655697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6" name="Text 4"/>
          <p:cNvSpPr/>
          <p:nvPr/>
        </p:nvSpPr>
        <p:spPr>
          <a:xfrm>
            <a:off x="1714409" y="3196648"/>
            <a:ext cx="4666117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488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714409" y="3669348"/>
            <a:ext cx="4666117" cy="535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524"/>
              </a:lnSpc>
              <a:buNone/>
            </a:pPr>
            <a:r>
              <a:rPr lang="en-US" sz="27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主管領導力養成班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714409" y="4299881"/>
            <a:ext cx="4666117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一日 / 系列｜現任及儲備主管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714409" y="4908881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0" name="Text 8"/>
          <p:cNvSpPr/>
          <p:nvPr/>
        </p:nvSpPr>
        <p:spPr>
          <a:xfrm>
            <a:off x="1714409" y="5097926"/>
            <a:ext cx="354528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2183214" y="5068604"/>
            <a:ext cx="3142872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從個人貢獻者到團隊領導者</a:t>
            </a:r>
            <a:endParaRPr lang="en-US" sz="1875" dirty="0"/>
          </a:p>
        </p:txBody>
      </p:sp>
      <p:sp>
        <p:nvSpPr>
          <p:cNvPr id="12" name="Shape 10"/>
          <p:cNvSpPr/>
          <p:nvPr/>
        </p:nvSpPr>
        <p:spPr>
          <a:xfrm>
            <a:off x="1714409" y="5578185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3" name="Text 11"/>
          <p:cNvSpPr/>
          <p:nvPr/>
        </p:nvSpPr>
        <p:spPr>
          <a:xfrm>
            <a:off x="1714409" y="5767230"/>
            <a:ext cx="388889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2217575" y="5737908"/>
            <a:ext cx="2619060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高效能團隊打造與激勵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1714409" y="6247489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6" name="Text 14"/>
          <p:cNvSpPr/>
          <p:nvPr/>
        </p:nvSpPr>
        <p:spPr>
          <a:xfrm>
            <a:off x="1714409" y="6436534"/>
            <a:ext cx="387057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2215743" y="6407212"/>
            <a:ext cx="2619060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績效管理與跨部門溝通</a:t>
            </a:r>
            <a:endParaRPr lang="en-US" sz="1875" dirty="0"/>
          </a:p>
        </p:txBody>
      </p:sp>
      <p:sp>
        <p:nvSpPr>
          <p:cNvPr id="18" name="Shape 16"/>
          <p:cNvSpPr/>
          <p:nvPr/>
        </p:nvSpPr>
        <p:spPr>
          <a:xfrm>
            <a:off x="1714409" y="6916794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9" name="Text 17"/>
          <p:cNvSpPr/>
          <p:nvPr/>
        </p:nvSpPr>
        <p:spPr>
          <a:xfrm>
            <a:off x="1714409" y="7105839"/>
            <a:ext cx="390550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2219236" y="7076517"/>
            <a:ext cx="3142872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情境演練：困難對話與決策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6642074" y="2777553"/>
            <a:ext cx="5003833" cy="655697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22" name="Text 20"/>
          <p:cNvSpPr/>
          <p:nvPr/>
        </p:nvSpPr>
        <p:spPr>
          <a:xfrm>
            <a:off x="7023028" y="3196648"/>
            <a:ext cx="4666117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488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MKT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7023028" y="3669348"/>
            <a:ext cx="4666117" cy="5353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524"/>
              </a:lnSpc>
              <a:buNone/>
            </a:pPr>
            <a:r>
              <a:rPr lang="en-US" sz="27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SEO 與網路行銷實戰</a:t>
            </a:r>
            <a:endParaRPr lang="en-US" sz="2700" dirty="0"/>
          </a:p>
        </p:txBody>
      </p:sp>
      <p:sp>
        <p:nvSpPr>
          <p:cNvPr id="24" name="Text 22"/>
          <p:cNvSpPr/>
          <p:nvPr/>
        </p:nvSpPr>
        <p:spPr>
          <a:xfrm>
            <a:off x="7023028" y="4299881"/>
            <a:ext cx="4666117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一日課程｜行銷、品牌團隊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7023028" y="4908881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6" name="Text 24"/>
          <p:cNvSpPr/>
          <p:nvPr/>
        </p:nvSpPr>
        <p:spPr>
          <a:xfrm>
            <a:off x="7023028" y="5097926"/>
            <a:ext cx="354528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7491833" y="5068604"/>
            <a:ext cx="2619060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網路與新媒體行銷趨勢</a:t>
            </a:r>
            <a:endParaRPr lang="en-US" sz="1875" dirty="0"/>
          </a:p>
        </p:txBody>
      </p:sp>
      <p:sp>
        <p:nvSpPr>
          <p:cNvPr id="28" name="Shape 26"/>
          <p:cNvSpPr/>
          <p:nvPr/>
        </p:nvSpPr>
        <p:spPr>
          <a:xfrm>
            <a:off x="7023028" y="5578185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9" name="Text 27"/>
          <p:cNvSpPr/>
          <p:nvPr/>
        </p:nvSpPr>
        <p:spPr>
          <a:xfrm>
            <a:off x="7023028" y="5767230"/>
            <a:ext cx="388889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100" dirty="0"/>
          </a:p>
        </p:txBody>
      </p:sp>
      <p:sp>
        <p:nvSpPr>
          <p:cNvPr id="30" name="Text 28"/>
          <p:cNvSpPr/>
          <p:nvPr/>
        </p:nvSpPr>
        <p:spPr>
          <a:xfrm>
            <a:off x="7526194" y="5737908"/>
            <a:ext cx="3142872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關鍵字策略與網站排名優化</a:t>
            </a:r>
            <a:endParaRPr lang="en-US" sz="1875" dirty="0"/>
          </a:p>
        </p:txBody>
      </p:sp>
      <p:sp>
        <p:nvSpPr>
          <p:cNvPr id="31" name="Shape 29"/>
          <p:cNvSpPr/>
          <p:nvPr/>
        </p:nvSpPr>
        <p:spPr>
          <a:xfrm>
            <a:off x="7023028" y="6247489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32" name="Text 30"/>
          <p:cNvSpPr/>
          <p:nvPr/>
        </p:nvSpPr>
        <p:spPr>
          <a:xfrm>
            <a:off x="7023028" y="6436534"/>
            <a:ext cx="387057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100" dirty="0"/>
          </a:p>
        </p:txBody>
      </p:sp>
      <p:sp>
        <p:nvSpPr>
          <p:cNvPr id="33" name="Text 31"/>
          <p:cNvSpPr/>
          <p:nvPr/>
        </p:nvSpPr>
        <p:spPr>
          <a:xfrm>
            <a:off x="7524362" y="6407212"/>
            <a:ext cx="3094618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AI-SEO：讓企業被 AI 看見</a:t>
            </a:r>
            <a:endParaRPr lang="en-US" sz="1875" dirty="0"/>
          </a:p>
        </p:txBody>
      </p:sp>
      <p:sp>
        <p:nvSpPr>
          <p:cNvPr id="34" name="Shape 32"/>
          <p:cNvSpPr/>
          <p:nvPr/>
        </p:nvSpPr>
        <p:spPr>
          <a:xfrm>
            <a:off x="7023028" y="6916794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35" name="Text 33"/>
          <p:cNvSpPr/>
          <p:nvPr/>
        </p:nvSpPr>
        <p:spPr>
          <a:xfrm>
            <a:off x="7023028" y="7105839"/>
            <a:ext cx="390550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7527855" y="7076517"/>
            <a:ext cx="3142872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社群、廣告與口碑整合佈局</a:t>
            </a:r>
            <a:endParaRPr lang="en-US" sz="1875" dirty="0"/>
          </a:p>
        </p:txBody>
      </p:sp>
      <p:sp>
        <p:nvSpPr>
          <p:cNvPr id="37" name="Shape 35"/>
          <p:cNvSpPr/>
          <p:nvPr/>
        </p:nvSpPr>
        <p:spPr>
          <a:xfrm>
            <a:off x="11950693" y="2777553"/>
            <a:ext cx="5003833" cy="655697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38" name="Text 36"/>
          <p:cNvSpPr/>
          <p:nvPr/>
        </p:nvSpPr>
        <p:spPr>
          <a:xfrm>
            <a:off x="12331646" y="3196648"/>
            <a:ext cx="4666117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488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CEO</a:t>
            </a:r>
            <a:endParaRPr lang="en-US" sz="1950" dirty="0"/>
          </a:p>
        </p:txBody>
      </p:sp>
      <p:sp>
        <p:nvSpPr>
          <p:cNvPr id="39" name="Text 37"/>
          <p:cNvSpPr/>
          <p:nvPr/>
        </p:nvSpPr>
        <p:spPr>
          <a:xfrm>
            <a:off x="12331646" y="3669348"/>
            <a:ext cx="4369182" cy="10325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524"/>
              </a:lnSpc>
              <a:buNone/>
            </a:pPr>
            <a:r>
              <a:rPr lang="en-US" sz="27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 0 到億：老闆的利潤倍增實戰班</a:t>
            </a:r>
            <a:endParaRPr lang="en-US" sz="2700" dirty="0"/>
          </a:p>
        </p:txBody>
      </p:sp>
      <p:sp>
        <p:nvSpPr>
          <p:cNvPr id="40" name="Text 38"/>
          <p:cNvSpPr/>
          <p:nvPr/>
        </p:nvSpPr>
        <p:spPr>
          <a:xfrm>
            <a:off x="12331646" y="4797091"/>
            <a:ext cx="4666117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系列課程｜企業主、高階經營者</a:t>
            </a:r>
            <a:endParaRPr lang="en-US" sz="1800" dirty="0"/>
          </a:p>
        </p:txBody>
      </p:sp>
      <p:sp>
        <p:nvSpPr>
          <p:cNvPr id="41" name="Shape 39"/>
          <p:cNvSpPr/>
          <p:nvPr/>
        </p:nvSpPr>
        <p:spPr>
          <a:xfrm>
            <a:off x="12331646" y="5406091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42" name="Text 40"/>
          <p:cNvSpPr/>
          <p:nvPr/>
        </p:nvSpPr>
        <p:spPr>
          <a:xfrm>
            <a:off x="12331646" y="5595136"/>
            <a:ext cx="354528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100" dirty="0"/>
          </a:p>
        </p:txBody>
      </p:sp>
      <p:sp>
        <p:nvSpPr>
          <p:cNvPr id="43" name="Text 41"/>
          <p:cNvSpPr/>
          <p:nvPr/>
        </p:nvSpPr>
        <p:spPr>
          <a:xfrm>
            <a:off x="12800451" y="5565815"/>
            <a:ext cx="3404747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企業發展藍圖與經營模式設計</a:t>
            </a:r>
            <a:endParaRPr lang="en-US" sz="1875" dirty="0"/>
          </a:p>
        </p:txBody>
      </p:sp>
      <p:sp>
        <p:nvSpPr>
          <p:cNvPr id="44" name="Shape 42"/>
          <p:cNvSpPr/>
          <p:nvPr/>
        </p:nvSpPr>
        <p:spPr>
          <a:xfrm>
            <a:off x="12331646" y="6075395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45" name="Text 43"/>
          <p:cNvSpPr/>
          <p:nvPr/>
        </p:nvSpPr>
        <p:spPr>
          <a:xfrm>
            <a:off x="12331646" y="6264441"/>
            <a:ext cx="388889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12834813" y="6235119"/>
            <a:ext cx="3104634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組織架構與 BU 事業部制度</a:t>
            </a:r>
            <a:endParaRPr lang="en-US" sz="1875" dirty="0"/>
          </a:p>
        </p:txBody>
      </p:sp>
      <p:sp>
        <p:nvSpPr>
          <p:cNvPr id="47" name="Shape 45"/>
          <p:cNvSpPr/>
          <p:nvPr/>
        </p:nvSpPr>
        <p:spPr>
          <a:xfrm>
            <a:off x="12331646" y="6744699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48" name="Text 46"/>
          <p:cNvSpPr/>
          <p:nvPr/>
        </p:nvSpPr>
        <p:spPr>
          <a:xfrm>
            <a:off x="12331646" y="6933745"/>
            <a:ext cx="387057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100" dirty="0"/>
          </a:p>
        </p:txBody>
      </p:sp>
      <p:sp>
        <p:nvSpPr>
          <p:cNvPr id="49" name="Text 47"/>
          <p:cNvSpPr/>
          <p:nvPr/>
        </p:nvSpPr>
        <p:spPr>
          <a:xfrm>
            <a:off x="12832981" y="6904423"/>
            <a:ext cx="3142872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財務、定價與利潤倍增策略</a:t>
            </a:r>
            <a:endParaRPr lang="en-US" sz="1875" dirty="0"/>
          </a:p>
        </p:txBody>
      </p:sp>
      <p:sp>
        <p:nvSpPr>
          <p:cNvPr id="50" name="Shape 48"/>
          <p:cNvSpPr/>
          <p:nvPr/>
        </p:nvSpPr>
        <p:spPr>
          <a:xfrm>
            <a:off x="12331646" y="7414004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51" name="Text 49"/>
          <p:cNvSpPr/>
          <p:nvPr/>
        </p:nvSpPr>
        <p:spPr>
          <a:xfrm>
            <a:off x="12331646" y="7603049"/>
            <a:ext cx="390550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100" dirty="0"/>
          </a:p>
        </p:txBody>
      </p:sp>
      <p:sp>
        <p:nvSpPr>
          <p:cNvPr id="52" name="Text 50"/>
          <p:cNvSpPr/>
          <p:nvPr/>
        </p:nvSpPr>
        <p:spPr>
          <a:xfrm>
            <a:off x="12836473" y="7573727"/>
            <a:ext cx="2357123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危機管理與轉型升級</a:t>
            </a:r>
            <a:endParaRPr lang="en-US" sz="18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84047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52443"/>
            <a:ext cx="5408336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WAYS TO WORK TOGETHER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01310"/>
            <a:ext cx="6183565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合作方式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12002063" y="1823277"/>
            <a:ext cx="5101036" cy="4590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627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依組織規模與目標，選擇最適合的合作形式。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333454" y="2853778"/>
            <a:ext cx="15621071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7" name="Shape 5"/>
          <p:cNvSpPr/>
          <p:nvPr/>
        </p:nvSpPr>
        <p:spPr>
          <a:xfrm>
            <a:off x="5231363" y="2872104"/>
            <a:ext cx="9525" cy="6462420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8" name="Text 6"/>
          <p:cNvSpPr/>
          <p:nvPr/>
        </p:nvSpPr>
        <p:spPr>
          <a:xfrm>
            <a:off x="1333454" y="3253058"/>
            <a:ext cx="3910542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96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KEYNOTE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33454" y="3741850"/>
            <a:ext cx="3910542" cy="5952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主題演講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333454" y="4451357"/>
            <a:ext cx="391054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60–120 分鐘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1333454" y="5009789"/>
            <a:ext cx="3661689" cy="895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418"/>
              </a:lnSpc>
              <a:buNone/>
            </a:pPr>
            <a:r>
              <a:rPr lang="en-US" sz="1875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年會、論壇、協會、校園。以親身經歷激勵與啟發聽眾。</a:t>
            </a:r>
            <a:endParaRPr lang="en-US" sz="1875" dirty="0"/>
          </a:p>
        </p:txBody>
      </p:sp>
      <p:sp>
        <p:nvSpPr>
          <p:cNvPr id="12" name="Shape 10"/>
          <p:cNvSpPr/>
          <p:nvPr/>
        </p:nvSpPr>
        <p:spPr>
          <a:xfrm>
            <a:off x="9136659" y="2872104"/>
            <a:ext cx="9525" cy="6462420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3" name="Text 11"/>
          <p:cNvSpPr/>
          <p:nvPr/>
        </p:nvSpPr>
        <p:spPr>
          <a:xfrm>
            <a:off x="5581563" y="3253058"/>
            <a:ext cx="3533448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96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IN-HOUSE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581563" y="3741850"/>
            <a:ext cx="3533448" cy="5952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企業內訓</a:t>
            </a:r>
            <a:endParaRPr lang="en-US" sz="3300" dirty="0"/>
          </a:p>
        </p:txBody>
      </p:sp>
      <p:sp>
        <p:nvSpPr>
          <p:cNvPr id="15" name="Text 13"/>
          <p:cNvSpPr/>
          <p:nvPr/>
        </p:nvSpPr>
        <p:spPr>
          <a:xfrm>
            <a:off x="5581563" y="4451357"/>
            <a:ext cx="3533448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半日 / 一日 / 系列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5581563" y="5009789"/>
            <a:ext cx="3308592" cy="895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418"/>
              </a:lnSpc>
              <a:buNone/>
            </a:pPr>
            <a:r>
              <a:rPr lang="en-US" sz="1875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依企業需求客製內容，針對主管、業務、人資等對象。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13041898" y="2872104"/>
            <a:ext cx="9525" cy="6462420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8" name="Text 16"/>
          <p:cNvSpPr/>
          <p:nvPr/>
        </p:nvSpPr>
        <p:spPr>
          <a:xfrm>
            <a:off x="9486860" y="3253058"/>
            <a:ext cx="3533385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96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PUBLIC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486860" y="3741850"/>
            <a:ext cx="3533385" cy="5952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公開課程</a:t>
            </a:r>
            <a:endParaRPr lang="en-US" sz="3300" dirty="0"/>
          </a:p>
        </p:txBody>
      </p:sp>
      <p:sp>
        <p:nvSpPr>
          <p:cNvPr id="20" name="Text 18"/>
          <p:cNvSpPr/>
          <p:nvPr/>
        </p:nvSpPr>
        <p:spPr>
          <a:xfrm>
            <a:off x="9486860" y="4451357"/>
            <a:ext cx="353338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戰勝學院開課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9486860" y="5009789"/>
            <a:ext cx="3308533" cy="895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418"/>
              </a:lnSpc>
              <a:buNone/>
            </a:pPr>
            <a:r>
              <a:rPr lang="en-US" sz="1875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經營者、創業家與主管跨產業交流學習。</a:t>
            </a:r>
            <a:endParaRPr lang="en-US" sz="1875" dirty="0"/>
          </a:p>
        </p:txBody>
      </p:sp>
      <p:sp>
        <p:nvSpPr>
          <p:cNvPr id="22" name="Text 20"/>
          <p:cNvSpPr/>
          <p:nvPr/>
        </p:nvSpPr>
        <p:spPr>
          <a:xfrm>
            <a:off x="13392099" y="3253058"/>
            <a:ext cx="3541511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96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ADVISORY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3392099" y="3741850"/>
            <a:ext cx="3541511" cy="5952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顧問輔導</a:t>
            </a:r>
            <a:endParaRPr lang="en-US" sz="3300" dirty="0"/>
          </a:p>
        </p:txBody>
      </p:sp>
      <p:sp>
        <p:nvSpPr>
          <p:cNvPr id="24" name="Text 22"/>
          <p:cNvSpPr/>
          <p:nvPr/>
        </p:nvSpPr>
        <p:spPr>
          <a:xfrm>
            <a:off x="13392099" y="4451357"/>
            <a:ext cx="354151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3–12 個月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13392099" y="5009789"/>
            <a:ext cx="3316142" cy="895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418"/>
              </a:lnSpc>
              <a:buNone/>
            </a:pPr>
            <a:r>
              <a:rPr lang="en-US" sz="1875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深入企業診斷與陪跑，從策略到執行落地。</a:t>
            </a:r>
            <a:endParaRPr lang="en-US" sz="18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AE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84047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52443"/>
            <a:ext cx="3387045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PROGRAM PLANS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01310"/>
            <a:ext cx="17183178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課程規劃範例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1333454" y="2777553"/>
            <a:ext cx="5003833" cy="655697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6" name="Text 4"/>
          <p:cNvSpPr/>
          <p:nvPr/>
        </p:nvSpPr>
        <p:spPr>
          <a:xfrm>
            <a:off x="1714409" y="3234732"/>
            <a:ext cx="1844020" cy="5952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半日課程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5201698" y="3399667"/>
            <a:ext cx="830835" cy="3936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 小時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714409" y="3982323"/>
            <a:ext cx="4369182" cy="44287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950"/>
              </a:lnSpc>
              <a:buNone/>
            </a:pPr>
            <a:r>
              <a:rPr lang="en-US" sz="1875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聚焦單一主題，快速建立觀念與共識。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1714409" y="4691888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0" name="Text 8"/>
          <p:cNvSpPr/>
          <p:nvPr/>
        </p:nvSpPr>
        <p:spPr>
          <a:xfrm>
            <a:off x="1714409" y="4870668"/>
            <a:ext cx="4369182" cy="395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觀念與案例 60 分鐘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1714409" y="5399219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2" name="Text 10"/>
          <p:cNvSpPr/>
          <p:nvPr/>
        </p:nvSpPr>
        <p:spPr>
          <a:xfrm>
            <a:off x="1714409" y="5577999"/>
            <a:ext cx="4369182" cy="395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工具與方法 60 分鐘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1714409" y="6106550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4" name="Text 12"/>
          <p:cNvSpPr/>
          <p:nvPr/>
        </p:nvSpPr>
        <p:spPr>
          <a:xfrm>
            <a:off x="1714409" y="6285330"/>
            <a:ext cx="4369182" cy="395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分組演練與分享 60 分鐘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6642074" y="2777553"/>
            <a:ext cx="5003833" cy="6556971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16" name="Text 14"/>
          <p:cNvSpPr/>
          <p:nvPr/>
        </p:nvSpPr>
        <p:spPr>
          <a:xfrm>
            <a:off x="7023028" y="3234732"/>
            <a:ext cx="1844020" cy="5952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一日課程</a:t>
            </a:r>
            <a:endParaRPr lang="en-US" sz="3300" dirty="0"/>
          </a:p>
        </p:txBody>
      </p:sp>
      <p:sp>
        <p:nvSpPr>
          <p:cNvPr id="17" name="Text 15"/>
          <p:cNvSpPr/>
          <p:nvPr/>
        </p:nvSpPr>
        <p:spPr>
          <a:xfrm>
            <a:off x="10510317" y="3399667"/>
            <a:ext cx="830835" cy="3936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0D9B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 小時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7023028" y="3982323"/>
            <a:ext cx="4369182" cy="44287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950"/>
              </a:lnSpc>
              <a:buNone/>
            </a:pPr>
            <a:r>
              <a:rPr lang="en-US" sz="1875" dirty="0">
                <a:solidFill>
                  <a:srgbClr val="F7E9E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從觀念到實作，完成部門行動方案。</a:t>
            </a:r>
            <a:endParaRPr lang="en-US" sz="1875" dirty="0"/>
          </a:p>
        </p:txBody>
      </p:sp>
      <p:sp>
        <p:nvSpPr>
          <p:cNvPr id="19" name="Shape 17"/>
          <p:cNvSpPr/>
          <p:nvPr/>
        </p:nvSpPr>
        <p:spPr>
          <a:xfrm>
            <a:off x="7023028" y="4691888"/>
            <a:ext cx="4241924" cy="9525"/>
          </a:xfrm>
          <a:prstGeom prst="rect">
            <a:avLst/>
          </a:prstGeom>
          <a:solidFill>
            <a:srgbClr val="F3EEE6">
              <a:alpha val="40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7023028" y="4870668"/>
            <a:ext cx="4369182" cy="395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上午｜趨勢、案例與核心方法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7023028" y="5399219"/>
            <a:ext cx="4241924" cy="9525"/>
          </a:xfrm>
          <a:prstGeom prst="rect">
            <a:avLst/>
          </a:prstGeom>
          <a:solidFill>
            <a:srgbClr val="F3EEE6">
              <a:alpha val="40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7023028" y="5577999"/>
            <a:ext cx="4369182" cy="395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下午｜分組實作與診斷演練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7023028" y="6106550"/>
            <a:ext cx="4241924" cy="9525"/>
          </a:xfrm>
          <a:prstGeom prst="rect">
            <a:avLst/>
          </a:prstGeom>
          <a:solidFill>
            <a:srgbClr val="F3EEE6">
              <a:alpha val="40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7023028" y="6285330"/>
            <a:ext cx="4369182" cy="395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總結｜行動方案發表與講師回饋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11950693" y="2777553"/>
            <a:ext cx="5003833" cy="655697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26" name="Text 24"/>
          <p:cNvSpPr/>
          <p:nvPr/>
        </p:nvSpPr>
        <p:spPr>
          <a:xfrm>
            <a:off x="12331646" y="3234732"/>
            <a:ext cx="1844020" cy="5952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系列課程</a:t>
            </a:r>
            <a:endParaRPr lang="en-US" sz="3300" dirty="0"/>
          </a:p>
        </p:txBody>
      </p:sp>
      <p:sp>
        <p:nvSpPr>
          <p:cNvPr id="27" name="Text 25"/>
          <p:cNvSpPr/>
          <p:nvPr/>
        </p:nvSpPr>
        <p:spPr>
          <a:xfrm>
            <a:off x="15787036" y="3399667"/>
            <a:ext cx="862734" cy="3936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3–6 堂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2331646" y="3982323"/>
            <a:ext cx="4369182" cy="44287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950"/>
              </a:lnSpc>
              <a:buNone/>
            </a:pPr>
            <a:r>
              <a:rPr lang="en-US" sz="1875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循序漸進培養能力，搭配課間作業。</a:t>
            </a:r>
            <a:endParaRPr lang="en-US" sz="1875" dirty="0"/>
          </a:p>
        </p:txBody>
      </p:sp>
      <p:sp>
        <p:nvSpPr>
          <p:cNvPr id="29" name="Shape 27"/>
          <p:cNvSpPr/>
          <p:nvPr/>
        </p:nvSpPr>
        <p:spPr>
          <a:xfrm>
            <a:off x="12331646" y="4691888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30" name="Text 28"/>
          <p:cNvSpPr/>
          <p:nvPr/>
        </p:nvSpPr>
        <p:spPr>
          <a:xfrm>
            <a:off x="12331646" y="4870668"/>
            <a:ext cx="4369182" cy="395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 1 堂｜診斷與目標設定</a:t>
            </a:r>
            <a:endParaRPr lang="en-US" sz="1875" dirty="0"/>
          </a:p>
        </p:txBody>
      </p:sp>
      <p:sp>
        <p:nvSpPr>
          <p:cNvPr id="31" name="Shape 29"/>
          <p:cNvSpPr/>
          <p:nvPr/>
        </p:nvSpPr>
        <p:spPr>
          <a:xfrm>
            <a:off x="12331646" y="5399219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32" name="Text 30"/>
          <p:cNvSpPr/>
          <p:nvPr/>
        </p:nvSpPr>
        <p:spPr>
          <a:xfrm>
            <a:off x="12331646" y="5577999"/>
            <a:ext cx="4369182" cy="395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中段｜主題模組與實作</a:t>
            </a:r>
            <a:endParaRPr lang="en-US" sz="1875" dirty="0"/>
          </a:p>
        </p:txBody>
      </p:sp>
      <p:sp>
        <p:nvSpPr>
          <p:cNvPr id="33" name="Shape 31"/>
          <p:cNvSpPr/>
          <p:nvPr/>
        </p:nvSpPr>
        <p:spPr>
          <a:xfrm>
            <a:off x="12331646" y="6106550"/>
            <a:ext cx="4241924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34" name="Text 32"/>
          <p:cNvSpPr/>
          <p:nvPr/>
        </p:nvSpPr>
        <p:spPr>
          <a:xfrm>
            <a:off x="12331646" y="6285330"/>
            <a:ext cx="4369182" cy="3952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15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最終｜成果發表與成效檢視</a:t>
            </a:r>
            <a:endParaRPr lang="en-US" sz="18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84047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52443"/>
            <a:ext cx="5296896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CUSTOMIZATION PROCESS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01310"/>
            <a:ext cx="6072125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客製化課程流程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12992533" y="1823277"/>
            <a:ext cx="4080853" cy="4590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627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每一場課程都從理解您的企業開始。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333454" y="3006171"/>
            <a:ext cx="838191" cy="838191"/>
          </a:xfrm>
          <a:prstGeom prst="ellipse">
            <a:avLst/>
          </a:prstGeom>
          <a:solidFill>
            <a:srgbClr val="9E1B22"/>
          </a:solidFill>
          <a:ln/>
        </p:spPr>
      </p:sp>
      <p:sp>
        <p:nvSpPr>
          <p:cNvPr id="7" name="Text 5"/>
          <p:cNvSpPr/>
          <p:nvPr/>
        </p:nvSpPr>
        <p:spPr>
          <a:xfrm>
            <a:off x="1295354" y="3006171"/>
            <a:ext cx="914391" cy="8762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3000" dirty="0">
                <a:solidFill>
                  <a:srgbClr val="F3EE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2362122" y="3415760"/>
            <a:ext cx="2648010" cy="19013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9" name="Text 7"/>
          <p:cNvSpPr/>
          <p:nvPr/>
        </p:nvSpPr>
        <p:spPr>
          <a:xfrm>
            <a:off x="1333454" y="4187232"/>
            <a:ext cx="4044346" cy="543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需求訪談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1333454" y="4883510"/>
            <a:ext cx="3786978" cy="895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418"/>
              </a:lnSpc>
              <a:buNone/>
            </a:pPr>
            <a:r>
              <a:rPr lang="en-US" sz="1875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了解產業、團隊現況與培訓目標，確認學員背景與期待成效。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5314919" y="3006171"/>
            <a:ext cx="838191" cy="838191"/>
          </a:xfrm>
          <a:prstGeom prst="ellipse">
            <a:avLst/>
          </a:prstGeom>
          <a:solidFill>
            <a:srgbClr val="9E1B22"/>
          </a:solidFill>
          <a:ln/>
        </p:spPr>
      </p:sp>
      <p:sp>
        <p:nvSpPr>
          <p:cNvPr id="12" name="Text 10"/>
          <p:cNvSpPr/>
          <p:nvPr/>
        </p:nvSpPr>
        <p:spPr>
          <a:xfrm>
            <a:off x="5276819" y="3006171"/>
            <a:ext cx="914391" cy="8762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3000" dirty="0">
                <a:solidFill>
                  <a:srgbClr val="F3EE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000" dirty="0"/>
          </a:p>
        </p:txBody>
      </p:sp>
      <p:sp>
        <p:nvSpPr>
          <p:cNvPr id="13" name="Shape 11"/>
          <p:cNvSpPr/>
          <p:nvPr/>
        </p:nvSpPr>
        <p:spPr>
          <a:xfrm>
            <a:off x="6343587" y="3415760"/>
            <a:ext cx="2648010" cy="19013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4" name="Text 12"/>
          <p:cNvSpPr/>
          <p:nvPr/>
        </p:nvSpPr>
        <p:spPr>
          <a:xfrm>
            <a:off x="5314919" y="4187232"/>
            <a:ext cx="4044346" cy="543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課程設計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5314919" y="4883510"/>
            <a:ext cx="3786978" cy="895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418"/>
              </a:lnSpc>
              <a:buNone/>
            </a:pPr>
            <a:r>
              <a:rPr lang="en-US" sz="1875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依需求量身規劃大綱、案例與演練，提案確認後定案。</a:t>
            </a:r>
            <a:endParaRPr lang="en-US" sz="1875" dirty="0"/>
          </a:p>
        </p:txBody>
      </p:sp>
      <p:sp>
        <p:nvSpPr>
          <p:cNvPr id="16" name="Shape 14"/>
          <p:cNvSpPr/>
          <p:nvPr/>
        </p:nvSpPr>
        <p:spPr>
          <a:xfrm>
            <a:off x="9296383" y="3006171"/>
            <a:ext cx="838191" cy="838191"/>
          </a:xfrm>
          <a:prstGeom prst="ellipse">
            <a:avLst/>
          </a:prstGeom>
          <a:solidFill>
            <a:srgbClr val="9E1B22"/>
          </a:solidFill>
          <a:ln/>
        </p:spPr>
      </p:sp>
      <p:sp>
        <p:nvSpPr>
          <p:cNvPr id="17" name="Text 15"/>
          <p:cNvSpPr/>
          <p:nvPr/>
        </p:nvSpPr>
        <p:spPr>
          <a:xfrm>
            <a:off x="9258283" y="3006171"/>
            <a:ext cx="914391" cy="8762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3000" dirty="0">
                <a:solidFill>
                  <a:srgbClr val="F3EE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000" dirty="0"/>
          </a:p>
        </p:txBody>
      </p:sp>
      <p:sp>
        <p:nvSpPr>
          <p:cNvPr id="18" name="Shape 16"/>
          <p:cNvSpPr/>
          <p:nvPr/>
        </p:nvSpPr>
        <p:spPr>
          <a:xfrm>
            <a:off x="10325051" y="3415760"/>
            <a:ext cx="2648010" cy="19013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9" name="Text 17"/>
          <p:cNvSpPr/>
          <p:nvPr/>
        </p:nvSpPr>
        <p:spPr>
          <a:xfrm>
            <a:off x="9296383" y="4187232"/>
            <a:ext cx="4044346" cy="543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授課執行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9296383" y="4883510"/>
            <a:ext cx="3786978" cy="895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418"/>
              </a:lnSpc>
              <a:buNone/>
            </a:pPr>
            <a:r>
              <a:rPr lang="en-US" sz="1875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實戰案例＋互動演練，現場帶領學員完成實作與行動方案。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13277848" y="3006171"/>
            <a:ext cx="838191" cy="838191"/>
          </a:xfrm>
          <a:prstGeom prst="ellipse">
            <a:avLst/>
          </a:prstGeom>
          <a:solidFill>
            <a:srgbClr val="9E1B22"/>
          </a:solidFill>
          <a:ln/>
        </p:spPr>
      </p:sp>
      <p:sp>
        <p:nvSpPr>
          <p:cNvPr id="22" name="Text 20"/>
          <p:cNvSpPr/>
          <p:nvPr/>
        </p:nvSpPr>
        <p:spPr>
          <a:xfrm>
            <a:off x="13239748" y="3006171"/>
            <a:ext cx="914391" cy="8762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3000" dirty="0">
                <a:solidFill>
                  <a:srgbClr val="F3EE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14306515" y="3415760"/>
            <a:ext cx="2648010" cy="19013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4" name="Text 22"/>
          <p:cNvSpPr/>
          <p:nvPr/>
        </p:nvSpPr>
        <p:spPr>
          <a:xfrm>
            <a:off x="13277848" y="4187232"/>
            <a:ext cx="4044346" cy="543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成效回饋</a:t>
            </a:r>
            <a:endParaRPr lang="en-US" sz="3000" dirty="0"/>
          </a:p>
        </p:txBody>
      </p:sp>
      <p:sp>
        <p:nvSpPr>
          <p:cNvPr id="25" name="Text 23"/>
          <p:cNvSpPr/>
          <p:nvPr/>
        </p:nvSpPr>
        <p:spPr>
          <a:xfrm>
            <a:off x="13277848" y="4883510"/>
            <a:ext cx="3786978" cy="895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418"/>
              </a:lnSpc>
              <a:buNone/>
            </a:pPr>
            <a:r>
              <a:rPr lang="en-US" sz="1875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課後問卷與成效報告，提出後續培訓與輔導建議。</a:t>
            </a:r>
            <a:endParaRPr lang="en-US" sz="18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45963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14359"/>
            <a:ext cx="4724577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CONSULTING SERVICES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463226"/>
            <a:ext cx="5499806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顧問輔導服務範圍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10477558" y="1364265"/>
            <a:ext cx="6671275" cy="8799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627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26+ 年實戰經驗、3 萬家企業客戶，為企業提供可量化價值的診斷與執行計畫。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333454" y="2739469"/>
            <a:ext cx="3562369" cy="18326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7" name="Text 5"/>
          <p:cNvSpPr/>
          <p:nvPr/>
        </p:nvSpPr>
        <p:spPr>
          <a:xfrm>
            <a:off x="1333454" y="2986356"/>
            <a:ext cx="434018" cy="430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843665" y="2993686"/>
            <a:ext cx="1885912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企業經營顧問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1333454" y="3511857"/>
            <a:ext cx="3669240" cy="12039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從行銷、業務、人資、組織制度到數據管理，提供全方位解方，建立高效團隊與健全制度。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353002" y="2739469"/>
            <a:ext cx="3562369" cy="18326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11" name="Text 9"/>
          <p:cNvSpPr/>
          <p:nvPr/>
        </p:nvSpPr>
        <p:spPr>
          <a:xfrm>
            <a:off x="5353002" y="2986356"/>
            <a:ext cx="478229" cy="430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5907425" y="2993686"/>
            <a:ext cx="1658182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導入顧問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5353002" y="3511857"/>
            <a:ext cx="3669240" cy="12039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規劃 AI 導入策略與教育訓練，針對流程自動化、數據應用制定專屬方案。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9372551" y="2739469"/>
            <a:ext cx="3562369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15" name="Text 13"/>
          <p:cNvSpPr/>
          <p:nvPr/>
        </p:nvSpPr>
        <p:spPr>
          <a:xfrm>
            <a:off x="9372551" y="2986356"/>
            <a:ext cx="475881" cy="430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9924626" y="2993686"/>
            <a:ext cx="1885912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網路行銷顧問</a:t>
            </a:r>
            <a:endParaRPr lang="en-US" sz="2250" dirty="0"/>
          </a:p>
        </p:txBody>
      </p:sp>
      <p:sp>
        <p:nvSpPr>
          <p:cNvPr id="17" name="Text 15"/>
          <p:cNvSpPr/>
          <p:nvPr/>
        </p:nvSpPr>
        <p:spPr>
          <a:xfrm>
            <a:off x="9372551" y="3511857"/>
            <a:ext cx="3669240" cy="12039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從品牌定位、廣告操作、內容行銷到數據追蹤，提升曝光、轉換與營收。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13392099" y="2739469"/>
            <a:ext cx="3562426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19" name="Text 17"/>
          <p:cNvSpPr/>
          <p:nvPr/>
        </p:nvSpPr>
        <p:spPr>
          <a:xfrm>
            <a:off x="13392099" y="2986356"/>
            <a:ext cx="480405" cy="430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13948697" y="2993686"/>
            <a:ext cx="1950987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SEO 行銷顧問</a:t>
            </a:r>
            <a:endParaRPr lang="en-US" sz="2250" dirty="0"/>
          </a:p>
        </p:txBody>
      </p:sp>
      <p:sp>
        <p:nvSpPr>
          <p:cNvPr id="21" name="Text 19"/>
          <p:cNvSpPr/>
          <p:nvPr/>
        </p:nvSpPr>
        <p:spPr>
          <a:xfrm>
            <a:off x="13392099" y="3511857"/>
            <a:ext cx="3669299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關鍵字布局、網站結構診斷與內容優化，讓客戶主動找上門。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1333454" y="6056038"/>
            <a:ext cx="3562369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23" name="Text 21"/>
          <p:cNvSpPr/>
          <p:nvPr/>
        </p:nvSpPr>
        <p:spPr>
          <a:xfrm>
            <a:off x="1333454" y="6302926"/>
            <a:ext cx="467806" cy="430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700" dirty="0"/>
          </a:p>
        </p:txBody>
      </p:sp>
      <p:sp>
        <p:nvSpPr>
          <p:cNvPr id="24" name="Text 22"/>
          <p:cNvSpPr/>
          <p:nvPr/>
        </p:nvSpPr>
        <p:spPr>
          <a:xfrm>
            <a:off x="1877454" y="6310256"/>
            <a:ext cx="2514550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電子商務經營顧問</a:t>
            </a:r>
            <a:endParaRPr lang="en-US" sz="2250" dirty="0"/>
          </a:p>
        </p:txBody>
      </p:sp>
      <p:sp>
        <p:nvSpPr>
          <p:cNvPr id="25" name="Text 23"/>
          <p:cNvSpPr/>
          <p:nvPr/>
        </p:nvSpPr>
        <p:spPr>
          <a:xfrm>
            <a:off x="1333454" y="6828427"/>
            <a:ext cx="3669240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平台選擇、上架、物流到行銷活動，打造完整線上銷售體系。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5353002" y="6056038"/>
            <a:ext cx="3562369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27" name="Text 25"/>
          <p:cNvSpPr/>
          <p:nvPr/>
        </p:nvSpPr>
        <p:spPr>
          <a:xfrm>
            <a:off x="5353002" y="6302926"/>
            <a:ext cx="480749" cy="430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700" dirty="0"/>
          </a:p>
        </p:txBody>
      </p:sp>
      <p:sp>
        <p:nvSpPr>
          <p:cNvPr id="28" name="Text 26"/>
          <p:cNvSpPr/>
          <p:nvPr/>
        </p:nvSpPr>
        <p:spPr>
          <a:xfrm>
            <a:off x="5909945" y="6310256"/>
            <a:ext cx="2200263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短影音經營顧問</a:t>
            </a:r>
            <a:endParaRPr lang="en-US" sz="2250" dirty="0"/>
          </a:p>
        </p:txBody>
      </p:sp>
      <p:sp>
        <p:nvSpPr>
          <p:cNvPr id="29" name="Text 27"/>
          <p:cNvSpPr/>
          <p:nvPr/>
        </p:nvSpPr>
        <p:spPr>
          <a:xfrm>
            <a:off x="5353002" y="6828427"/>
            <a:ext cx="3669240" cy="12039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人設定位、腳本、拍攝與後製，提升 TikTok、Reels、Shorts 觸及與互動。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9372551" y="6056038"/>
            <a:ext cx="3562369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31" name="Text 29"/>
          <p:cNvSpPr/>
          <p:nvPr/>
        </p:nvSpPr>
        <p:spPr>
          <a:xfrm>
            <a:off x="9372551" y="6302926"/>
            <a:ext cx="458930" cy="430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2700" dirty="0"/>
          </a:p>
        </p:txBody>
      </p:sp>
      <p:sp>
        <p:nvSpPr>
          <p:cNvPr id="32" name="Text 30"/>
          <p:cNvSpPr/>
          <p:nvPr/>
        </p:nvSpPr>
        <p:spPr>
          <a:xfrm>
            <a:off x="9907673" y="6310256"/>
            <a:ext cx="2514550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知識變現經營顧問</a:t>
            </a:r>
            <a:endParaRPr lang="en-US" sz="2250" dirty="0"/>
          </a:p>
        </p:txBody>
      </p:sp>
      <p:sp>
        <p:nvSpPr>
          <p:cNvPr id="33" name="Text 31"/>
          <p:cNvSpPr/>
          <p:nvPr/>
        </p:nvSpPr>
        <p:spPr>
          <a:xfrm>
            <a:off x="9372551" y="6828427"/>
            <a:ext cx="3669240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將專業知識系統化為線上課程、社群與數位商品，建立穩定收入。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13392099" y="6056038"/>
            <a:ext cx="3562426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35" name="Text 33"/>
          <p:cNvSpPr/>
          <p:nvPr/>
        </p:nvSpPr>
        <p:spPr>
          <a:xfrm>
            <a:off x="13392099" y="6302926"/>
            <a:ext cx="491115" cy="430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08</a:t>
            </a:r>
            <a:endParaRPr lang="en-US" sz="2700" dirty="0"/>
          </a:p>
        </p:txBody>
      </p:sp>
      <p:sp>
        <p:nvSpPr>
          <p:cNvPr id="36" name="Text 34"/>
          <p:cNvSpPr/>
          <p:nvPr/>
        </p:nvSpPr>
        <p:spPr>
          <a:xfrm>
            <a:off x="13959407" y="6310256"/>
            <a:ext cx="1885912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雲端服務諮詢</a:t>
            </a:r>
            <a:endParaRPr lang="en-US" sz="2250" dirty="0"/>
          </a:p>
        </p:txBody>
      </p:sp>
      <p:sp>
        <p:nvSpPr>
          <p:cNvPr id="37" name="Text 35"/>
          <p:cNvSpPr/>
          <p:nvPr/>
        </p:nvSpPr>
        <p:spPr>
          <a:xfrm>
            <a:off x="13392099" y="6828427"/>
            <a:ext cx="3669299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系統整合、環境部署、效能調校與資安設定，確保營運穩定高效。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AE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45963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14359"/>
            <a:ext cx="4882886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ONE-ON-ONE COACHING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463226"/>
            <a:ext cx="10460429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企業經營陪跑班（一對一顧問輔導）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1333454" y="2739469"/>
            <a:ext cx="5054630" cy="320226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6" name="Text 4"/>
          <p:cNvSpPr/>
          <p:nvPr/>
        </p:nvSpPr>
        <p:spPr>
          <a:xfrm>
            <a:off x="1714409" y="3082339"/>
            <a:ext cx="2828837" cy="4381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950"/>
              </a:lnSpc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企業利潤成長陪跑班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5024163" y="3106564"/>
            <a:ext cx="982967" cy="395042"/>
          </a:xfrm>
          <a:prstGeom prst="rect">
            <a:avLst/>
          </a:prstGeom>
          <a:ln w="7330">
            <a:solidFill>
              <a:srgbClr val="9E1B2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164844" y="3151994"/>
            <a:ext cx="777806" cy="3422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08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 個月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714409" y="3673013"/>
            <a:ext cx="4421504" cy="12039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資深顧問全程協助，依目標、資源與預算找出增長點，提出有效解決方案與經營方向。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616646" y="2739469"/>
            <a:ext cx="5054630" cy="320226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11" name="Text 9"/>
          <p:cNvSpPr/>
          <p:nvPr/>
        </p:nvSpPr>
        <p:spPr>
          <a:xfrm>
            <a:off x="6997600" y="3082339"/>
            <a:ext cx="2200263" cy="4381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950"/>
              </a:lnSpc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創業顧問陪跑班</a:t>
            </a:r>
            <a:endParaRPr lang="en-US" sz="2250" dirty="0"/>
          </a:p>
        </p:txBody>
      </p:sp>
      <p:sp>
        <p:nvSpPr>
          <p:cNvPr id="12" name="Shape 10"/>
          <p:cNvSpPr/>
          <p:nvPr/>
        </p:nvSpPr>
        <p:spPr>
          <a:xfrm>
            <a:off x="10161204" y="3106564"/>
            <a:ext cx="1129118" cy="395042"/>
          </a:xfrm>
          <a:prstGeom prst="rect">
            <a:avLst/>
          </a:prstGeom>
          <a:ln w="7330">
            <a:solidFill>
              <a:srgbClr val="9E1B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301885" y="3151994"/>
            <a:ext cx="923957" cy="3422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08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12 個月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997600" y="3673013"/>
            <a:ext cx="4421504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白手起家創業密集訓練，涵蓋從創業構想到公司成長的完整過程。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11899838" y="2739469"/>
            <a:ext cx="5054688" cy="320226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16" name="Text 14"/>
          <p:cNvSpPr/>
          <p:nvPr/>
        </p:nvSpPr>
        <p:spPr>
          <a:xfrm>
            <a:off x="12280791" y="3082339"/>
            <a:ext cx="2806198" cy="8382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950"/>
              </a:lnSpc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公司制度規劃設計及導入</a:t>
            </a:r>
            <a:endParaRPr lang="en-US" sz="2250" dirty="0"/>
          </a:p>
        </p:txBody>
      </p:sp>
      <p:sp>
        <p:nvSpPr>
          <p:cNvPr id="17" name="Shape 15"/>
          <p:cNvSpPr/>
          <p:nvPr/>
        </p:nvSpPr>
        <p:spPr>
          <a:xfrm>
            <a:off x="15157649" y="3106564"/>
            <a:ext cx="1415922" cy="395042"/>
          </a:xfrm>
          <a:prstGeom prst="rect">
            <a:avLst/>
          </a:prstGeom>
          <a:ln w="7330">
            <a:solidFill>
              <a:srgbClr val="9E1B2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5298330" y="3151994"/>
            <a:ext cx="1210761" cy="3422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08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BU 事業部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2280791" y="4053910"/>
            <a:ext cx="4421563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導入事業部制度，劃分利潤責任單位，強化組織效能與獲利能力。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1333454" y="6170290"/>
            <a:ext cx="5054630" cy="3202318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21" name="Text 19"/>
          <p:cNvSpPr/>
          <p:nvPr/>
        </p:nvSpPr>
        <p:spPr>
          <a:xfrm>
            <a:off x="1714409" y="6513161"/>
            <a:ext cx="2200263" cy="4381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950"/>
              </a:lnSpc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電商經營陪跑班</a:t>
            </a:r>
            <a:endParaRPr lang="en-US" sz="2250" dirty="0"/>
          </a:p>
        </p:txBody>
      </p:sp>
      <p:sp>
        <p:nvSpPr>
          <p:cNvPr id="22" name="Shape 20"/>
          <p:cNvSpPr/>
          <p:nvPr/>
        </p:nvSpPr>
        <p:spPr>
          <a:xfrm>
            <a:off x="4998965" y="6537385"/>
            <a:ext cx="1008166" cy="395042"/>
          </a:xfrm>
          <a:prstGeom prst="rect">
            <a:avLst/>
          </a:prstGeom>
          <a:ln w="7330">
            <a:solidFill>
              <a:srgbClr val="9E1B2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139645" y="6582816"/>
            <a:ext cx="803005" cy="3422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08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一對一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714409" y="7103834"/>
            <a:ext cx="4421504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品牌定位、行銷策略、產品開發與客戶管理全方位輔導。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6616646" y="6170290"/>
            <a:ext cx="5054630" cy="3202318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26" name="Text 24"/>
          <p:cNvSpPr/>
          <p:nvPr/>
        </p:nvSpPr>
        <p:spPr>
          <a:xfrm>
            <a:off x="6997600" y="6513161"/>
            <a:ext cx="3226128" cy="8382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950"/>
              </a:lnSpc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SEO 優化行銷顧問陪跑班</a:t>
            </a:r>
            <a:endParaRPr lang="en-US" sz="2250" dirty="0"/>
          </a:p>
        </p:txBody>
      </p:sp>
      <p:sp>
        <p:nvSpPr>
          <p:cNvPr id="27" name="Shape 25"/>
          <p:cNvSpPr/>
          <p:nvPr/>
        </p:nvSpPr>
        <p:spPr>
          <a:xfrm>
            <a:off x="10282156" y="6537385"/>
            <a:ext cx="1008166" cy="395042"/>
          </a:xfrm>
          <a:prstGeom prst="rect">
            <a:avLst/>
          </a:prstGeom>
          <a:ln w="7330">
            <a:solidFill>
              <a:srgbClr val="9E1B2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422837" y="6582816"/>
            <a:ext cx="803005" cy="3422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08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一對一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997600" y="7484732"/>
            <a:ext cx="4421504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SEO 優化、內容行銷、技術優化與數據分析，提升排名與流量。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11899838" y="6170290"/>
            <a:ext cx="5054688" cy="3202318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31" name="Text 29"/>
          <p:cNvSpPr/>
          <p:nvPr/>
        </p:nvSpPr>
        <p:spPr>
          <a:xfrm>
            <a:off x="12280791" y="6513161"/>
            <a:ext cx="3226187" cy="8382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950"/>
              </a:lnSpc>
              <a:buNone/>
            </a:pPr>
            <a:r>
              <a:rPr lang="en-US" sz="22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知識變現・短影音陪跑班</a:t>
            </a:r>
            <a:endParaRPr lang="en-US" sz="2250" dirty="0"/>
          </a:p>
        </p:txBody>
      </p:sp>
      <p:sp>
        <p:nvSpPr>
          <p:cNvPr id="32" name="Shape 30"/>
          <p:cNvSpPr/>
          <p:nvPr/>
        </p:nvSpPr>
        <p:spPr>
          <a:xfrm>
            <a:off x="15565405" y="6537385"/>
            <a:ext cx="1008166" cy="395042"/>
          </a:xfrm>
          <a:prstGeom prst="rect">
            <a:avLst/>
          </a:prstGeom>
          <a:ln w="7330">
            <a:solidFill>
              <a:srgbClr val="9E1B2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5706085" y="6582816"/>
            <a:ext cx="803005" cy="3422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08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一對一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12280791" y="7484732"/>
            <a:ext cx="4421563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市場定位、內容創作與平台運營，實現粉絲增長與商業變現。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45963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14359"/>
            <a:ext cx="3075215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ANNUAL PLANS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463226"/>
            <a:ext cx="7845338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顧問服務方案（年約訂閱）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10477558" y="1364265"/>
            <a:ext cx="6671275" cy="8799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627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單次諮詢：實體 $10,000 / 小時（最低 2 小時）・線上 $5,000 / 小時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333454" y="2663301"/>
            <a:ext cx="5029260" cy="6176533"/>
          </a:xfrm>
          <a:prstGeom prst="rect">
            <a:avLst/>
          </a:prstGeom>
          <a:solidFill>
            <a:srgbClr val="EAE3D8"/>
          </a:solidFill>
          <a:ln/>
        </p:spPr>
      </p:sp>
      <p:sp>
        <p:nvSpPr>
          <p:cNvPr id="7" name="Text 5"/>
          <p:cNvSpPr/>
          <p:nvPr/>
        </p:nvSpPr>
        <p:spPr>
          <a:xfrm>
            <a:off x="1714409" y="3044255"/>
            <a:ext cx="1219120" cy="543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經濟型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714409" y="3740533"/>
            <a:ext cx="4694087" cy="723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845"/>
              </a:lnSpc>
              <a:buNone/>
            </a:pPr>
            <a:r>
              <a:rPr lang="en-US" sz="54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$10,000</a:t>
            </a:r>
            <a:pPr algn="l" indent="0" marL="0">
              <a:lnSpc>
                <a:spcPct val="87845"/>
              </a:lnSpc>
              <a:buNone/>
            </a:pPr>
            <a:r>
              <a:rPr lang="en-US" sz="22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/ 月</a:t>
            </a:r>
            <a:endParaRPr lang="en-US" sz="5400" dirty="0"/>
          </a:p>
        </p:txBody>
      </p:sp>
      <p:sp>
        <p:nvSpPr>
          <p:cNvPr id="9" name="Text 7"/>
          <p:cNvSpPr/>
          <p:nvPr/>
        </p:nvSpPr>
        <p:spPr>
          <a:xfrm>
            <a:off x="1714409" y="4616808"/>
            <a:ext cx="4395372" cy="7696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231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準創業與新創企業（3 年內）</a:t>
            </a:r>
            <a:endParaRPr lang="en-US" sz="1800" dirty="0"/>
          </a:p>
          <a:p>
            <a:pPr algn="l" indent="0" marL="0">
              <a:lnSpc>
                <a:spcPct val="120231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年營業額 1,000 萬以內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714409" y="5538841"/>
            <a:ext cx="4267352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1" name="Text 9"/>
          <p:cNvSpPr/>
          <p:nvPr/>
        </p:nvSpPr>
        <p:spPr>
          <a:xfrm>
            <a:off x="1714409" y="5660471"/>
            <a:ext cx="4395372" cy="3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17"/>
              </a:lnSpc>
              <a:buNone/>
            </a:pPr>
            <a:r>
              <a:rPr lang="en-US" sz="180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每月 1 次・1 小時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1714409" y="6117603"/>
            <a:ext cx="4267352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3" name="Text 11"/>
          <p:cNvSpPr/>
          <p:nvPr/>
        </p:nvSpPr>
        <p:spPr>
          <a:xfrm>
            <a:off x="1714409" y="6239233"/>
            <a:ext cx="4395372" cy="3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17"/>
              </a:lnSpc>
              <a:buNone/>
            </a:pPr>
            <a:r>
              <a:rPr lang="en-US" sz="180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線上會議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714409" y="6696365"/>
            <a:ext cx="4267352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5" name="Text 13"/>
          <p:cNvSpPr/>
          <p:nvPr/>
        </p:nvSpPr>
        <p:spPr>
          <a:xfrm>
            <a:off x="1714409" y="6817995"/>
            <a:ext cx="4395372" cy="3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17"/>
              </a:lnSpc>
              <a:buNone/>
            </a:pPr>
            <a:r>
              <a:rPr lang="en-US" sz="180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贈 AI 塔羅決策輔助系統一年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1714409" y="7275126"/>
            <a:ext cx="4267352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7" name="Text 15"/>
          <p:cNvSpPr/>
          <p:nvPr/>
        </p:nvSpPr>
        <p:spPr>
          <a:xfrm>
            <a:off x="1714409" y="7396757"/>
            <a:ext cx="4395372" cy="3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17"/>
              </a:lnSpc>
              <a:buNone/>
            </a:pPr>
            <a:r>
              <a:rPr lang="en-US" sz="180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贈 AI 企業管理系統試用版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629360" y="2663301"/>
            <a:ext cx="5029260" cy="617653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19" name="Text 17"/>
          <p:cNvSpPr/>
          <p:nvPr/>
        </p:nvSpPr>
        <p:spPr>
          <a:xfrm>
            <a:off x="7010314" y="3044255"/>
            <a:ext cx="1219120" cy="543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商務型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10774785" y="3209190"/>
            <a:ext cx="579080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F0D9B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推薦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010314" y="3740533"/>
            <a:ext cx="4694087" cy="723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845"/>
              </a:lnSpc>
              <a:buNone/>
            </a:pPr>
            <a:r>
              <a:rPr lang="en-US" sz="5400" dirty="0">
                <a:solidFill>
                  <a:srgbClr val="F3EE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$50,000</a:t>
            </a:r>
            <a:pPr algn="l" indent="0" marL="0">
              <a:lnSpc>
                <a:spcPct val="87845"/>
              </a:lnSpc>
              <a:buNone/>
            </a:pPr>
            <a:r>
              <a:rPr lang="en-US" sz="2250" dirty="0">
                <a:solidFill>
                  <a:srgbClr val="F0D9B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/ 月</a:t>
            </a:r>
            <a:endParaRPr lang="en-US" sz="5400" dirty="0"/>
          </a:p>
        </p:txBody>
      </p:sp>
      <p:sp>
        <p:nvSpPr>
          <p:cNvPr id="22" name="Text 20"/>
          <p:cNvSpPr/>
          <p:nvPr/>
        </p:nvSpPr>
        <p:spPr>
          <a:xfrm>
            <a:off x="7010314" y="4616808"/>
            <a:ext cx="4395372" cy="7696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231"/>
              </a:lnSpc>
              <a:buNone/>
            </a:pPr>
            <a:r>
              <a:rPr lang="en-US" sz="1800" dirty="0">
                <a:solidFill>
                  <a:srgbClr val="F7E9E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中小企業（5 年內）</a:t>
            </a:r>
            <a:endParaRPr lang="en-US" sz="1800" dirty="0"/>
          </a:p>
          <a:p>
            <a:pPr algn="l" indent="0" marL="0">
              <a:lnSpc>
                <a:spcPct val="120231"/>
              </a:lnSpc>
              <a:buNone/>
            </a:pPr>
            <a:r>
              <a:rPr lang="en-US" sz="1800" dirty="0">
                <a:solidFill>
                  <a:srgbClr val="F7E9E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年營業額 1,000 萬–1 億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7010314" y="5538841"/>
            <a:ext cx="4267352" cy="9525"/>
          </a:xfrm>
          <a:prstGeom prst="rect">
            <a:avLst/>
          </a:prstGeom>
          <a:solidFill>
            <a:srgbClr val="F3EEE6">
              <a:alpha val="40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7010314" y="5660471"/>
            <a:ext cx="4395372" cy="3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17"/>
              </a:lnSpc>
              <a:buNone/>
            </a:pPr>
            <a:r>
              <a:rPr lang="en-US" sz="180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每月 2 次・6 小時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7010314" y="6117603"/>
            <a:ext cx="4267352" cy="9525"/>
          </a:xfrm>
          <a:prstGeom prst="rect">
            <a:avLst/>
          </a:prstGeom>
          <a:solidFill>
            <a:srgbClr val="F3EEE6">
              <a:alpha val="40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7010314" y="6239233"/>
            <a:ext cx="4395372" cy="3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17"/>
              </a:lnSpc>
              <a:buNone/>
            </a:pPr>
            <a:r>
              <a:rPr lang="en-US" sz="180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線上 / 實體會議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7010314" y="6696365"/>
            <a:ext cx="4267352" cy="9525"/>
          </a:xfrm>
          <a:prstGeom prst="rect">
            <a:avLst/>
          </a:prstGeom>
          <a:solidFill>
            <a:srgbClr val="F3EEE6">
              <a:alpha val="40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7010314" y="6817995"/>
            <a:ext cx="4395372" cy="3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17"/>
              </a:lnSpc>
              <a:buNone/>
            </a:pPr>
            <a:r>
              <a:rPr lang="en-US" sz="180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贈旗艦型虛擬主機一年、經濟型網頁設計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7010314" y="7275126"/>
            <a:ext cx="4267352" cy="9525"/>
          </a:xfrm>
          <a:prstGeom prst="rect">
            <a:avLst/>
          </a:prstGeom>
          <a:solidFill>
            <a:srgbClr val="F3EEE6">
              <a:alpha val="40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7010314" y="7396757"/>
            <a:ext cx="4395372" cy="3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17"/>
              </a:lnSpc>
              <a:buNone/>
            </a:pPr>
            <a:r>
              <a:rPr lang="en-US" sz="180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贈 AI 企業管理系統付費版一年</a:t>
            </a:r>
            <a:endParaRPr lang="en-US" sz="1800" dirty="0"/>
          </a:p>
        </p:txBody>
      </p:sp>
      <p:sp>
        <p:nvSpPr>
          <p:cNvPr id="31" name="Shape 29"/>
          <p:cNvSpPr/>
          <p:nvPr/>
        </p:nvSpPr>
        <p:spPr>
          <a:xfrm>
            <a:off x="7010314" y="7853888"/>
            <a:ext cx="4267352" cy="9525"/>
          </a:xfrm>
          <a:prstGeom prst="rect">
            <a:avLst/>
          </a:prstGeom>
          <a:solidFill>
            <a:srgbClr val="F3EEE6">
              <a:alpha val="40000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7010314" y="7975518"/>
            <a:ext cx="4395372" cy="3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17"/>
              </a:lnSpc>
              <a:buNone/>
            </a:pPr>
            <a:r>
              <a:rPr lang="en-US" sz="180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無效全額退款保證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11925265" y="2663301"/>
            <a:ext cx="5029260" cy="6176533"/>
          </a:xfrm>
          <a:prstGeom prst="rect">
            <a:avLst/>
          </a:prstGeom>
          <a:solidFill>
            <a:srgbClr val="EAE3D8"/>
          </a:solidFill>
          <a:ln/>
        </p:spPr>
      </p:sp>
      <p:sp>
        <p:nvSpPr>
          <p:cNvPr id="34" name="Text 32"/>
          <p:cNvSpPr/>
          <p:nvPr/>
        </p:nvSpPr>
        <p:spPr>
          <a:xfrm>
            <a:off x="12306219" y="3044255"/>
            <a:ext cx="1219120" cy="543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旗艦型</a:t>
            </a:r>
            <a:endParaRPr lang="en-US" sz="3000" dirty="0"/>
          </a:p>
        </p:txBody>
      </p:sp>
      <p:sp>
        <p:nvSpPr>
          <p:cNvPr id="35" name="Text 33"/>
          <p:cNvSpPr/>
          <p:nvPr/>
        </p:nvSpPr>
        <p:spPr>
          <a:xfrm>
            <a:off x="12306219" y="3740533"/>
            <a:ext cx="4694087" cy="723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845"/>
              </a:lnSpc>
              <a:buNone/>
            </a:pPr>
            <a:r>
              <a:rPr lang="en-US" sz="54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$100,000</a:t>
            </a:r>
            <a:pPr algn="l" indent="0" marL="0">
              <a:lnSpc>
                <a:spcPct val="87845"/>
              </a:lnSpc>
              <a:buNone/>
            </a:pPr>
            <a:r>
              <a:rPr lang="en-US" sz="22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/ 月</a:t>
            </a:r>
            <a:endParaRPr lang="en-US" sz="5400" dirty="0"/>
          </a:p>
        </p:txBody>
      </p:sp>
      <p:sp>
        <p:nvSpPr>
          <p:cNvPr id="36" name="Text 34"/>
          <p:cNvSpPr/>
          <p:nvPr/>
        </p:nvSpPr>
        <p:spPr>
          <a:xfrm>
            <a:off x="12306219" y="4616808"/>
            <a:ext cx="4395372" cy="7696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231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中小–中型企業（5 年以上）</a:t>
            </a:r>
            <a:endParaRPr lang="en-US" sz="1800" dirty="0"/>
          </a:p>
          <a:p>
            <a:pPr algn="l" indent="0" marL="0">
              <a:lnSpc>
                <a:spcPct val="120231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年營業額 1–5 億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12306219" y="5538841"/>
            <a:ext cx="4267352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38" name="Text 36"/>
          <p:cNvSpPr/>
          <p:nvPr/>
        </p:nvSpPr>
        <p:spPr>
          <a:xfrm>
            <a:off x="12306219" y="5660471"/>
            <a:ext cx="4395372" cy="3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17"/>
              </a:lnSpc>
              <a:buNone/>
            </a:pPr>
            <a:r>
              <a:rPr lang="en-US" sz="180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每月 5 次・10 小時</a:t>
            </a:r>
            <a:endParaRPr lang="en-US" sz="1800" dirty="0"/>
          </a:p>
        </p:txBody>
      </p:sp>
      <p:sp>
        <p:nvSpPr>
          <p:cNvPr id="39" name="Shape 37"/>
          <p:cNvSpPr/>
          <p:nvPr/>
        </p:nvSpPr>
        <p:spPr>
          <a:xfrm>
            <a:off x="12306219" y="6117603"/>
            <a:ext cx="4267352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40" name="Text 38"/>
          <p:cNvSpPr/>
          <p:nvPr/>
        </p:nvSpPr>
        <p:spPr>
          <a:xfrm>
            <a:off x="12306219" y="6239233"/>
            <a:ext cx="4395372" cy="3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17"/>
              </a:lnSpc>
              <a:buNone/>
            </a:pPr>
            <a:r>
              <a:rPr lang="en-US" sz="180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線上 / 實體會議</a:t>
            </a:r>
            <a:endParaRPr lang="en-US" sz="1800" dirty="0"/>
          </a:p>
        </p:txBody>
      </p:sp>
      <p:sp>
        <p:nvSpPr>
          <p:cNvPr id="41" name="Shape 39"/>
          <p:cNvSpPr/>
          <p:nvPr/>
        </p:nvSpPr>
        <p:spPr>
          <a:xfrm>
            <a:off x="12306219" y="6696365"/>
            <a:ext cx="4267352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42" name="Text 40"/>
          <p:cNvSpPr/>
          <p:nvPr/>
        </p:nvSpPr>
        <p:spPr>
          <a:xfrm>
            <a:off x="12306219" y="6817995"/>
            <a:ext cx="4395372" cy="3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17"/>
              </a:lnSpc>
              <a:buNone/>
            </a:pPr>
            <a:r>
              <a:rPr lang="en-US" sz="180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加贈一年 SEO 服務（價值 36 萬）</a:t>
            </a:r>
            <a:endParaRPr lang="en-US" sz="1800" dirty="0"/>
          </a:p>
        </p:txBody>
      </p:sp>
      <p:sp>
        <p:nvSpPr>
          <p:cNvPr id="43" name="Shape 41"/>
          <p:cNvSpPr/>
          <p:nvPr/>
        </p:nvSpPr>
        <p:spPr>
          <a:xfrm>
            <a:off x="12306219" y="7275126"/>
            <a:ext cx="4267352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44" name="Text 42"/>
          <p:cNvSpPr/>
          <p:nvPr/>
        </p:nvSpPr>
        <p:spPr>
          <a:xfrm>
            <a:off x="12306219" y="7396757"/>
            <a:ext cx="4395372" cy="3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17"/>
              </a:lnSpc>
              <a:buNone/>
            </a:pPr>
            <a:r>
              <a:rPr lang="en-US" sz="180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贈 AI 企業管理系統付費版一年</a:t>
            </a:r>
            <a:endParaRPr lang="en-US" sz="1800" dirty="0"/>
          </a:p>
        </p:txBody>
      </p:sp>
      <p:sp>
        <p:nvSpPr>
          <p:cNvPr id="45" name="Shape 43"/>
          <p:cNvSpPr/>
          <p:nvPr/>
        </p:nvSpPr>
        <p:spPr>
          <a:xfrm>
            <a:off x="12306219" y="7853888"/>
            <a:ext cx="4267352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46" name="Text 44"/>
          <p:cNvSpPr/>
          <p:nvPr/>
        </p:nvSpPr>
        <p:spPr>
          <a:xfrm>
            <a:off x="12306219" y="7975518"/>
            <a:ext cx="4395372" cy="3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717"/>
              </a:lnSpc>
              <a:buNone/>
            </a:pPr>
            <a:r>
              <a:rPr lang="en-US" sz="180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無效全額退款保證</a:t>
            </a:r>
            <a:endParaRPr lang="en-US" sz="1800" dirty="0"/>
          </a:p>
        </p:txBody>
      </p:sp>
      <p:sp>
        <p:nvSpPr>
          <p:cNvPr id="47" name="Text 45"/>
          <p:cNvSpPr/>
          <p:nvPr/>
        </p:nvSpPr>
        <p:spPr>
          <a:xfrm>
            <a:off x="1333454" y="9068395"/>
            <a:ext cx="17183178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最低簽約半年，一次簽約一年享 1 個月優惠。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AE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45963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14359"/>
            <a:ext cx="3775038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COMMITMENT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463226"/>
            <a:ext cx="6537792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零風險保證與獨家加值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1333454" y="2739469"/>
            <a:ext cx="5029260" cy="6633139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6" name="Text 4"/>
          <p:cNvSpPr/>
          <p:nvPr/>
        </p:nvSpPr>
        <p:spPr>
          <a:xfrm>
            <a:off x="1752550" y="3196648"/>
            <a:ext cx="4610176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429" kern="0" dirty="0">
                <a:solidFill>
                  <a:srgbClr val="F0D9B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GUARANTEE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752550" y="3707432"/>
            <a:ext cx="4610176" cy="952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5372"/>
              </a:lnSpc>
              <a:buNone/>
            </a:pPr>
            <a:r>
              <a:rPr lang="en-US" sz="7200" b="1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100</a:t>
            </a:r>
            <a:pPr algn="l" indent="0" marL="0">
              <a:lnSpc>
                <a:spcPct val="75372"/>
              </a:lnSpc>
              <a:buNone/>
            </a:pPr>
            <a:r>
              <a:rPr lang="en-US" sz="3600" b="1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%</a:t>
            </a:r>
            <a:endParaRPr lang="en-US" sz="7200" dirty="0"/>
          </a:p>
        </p:txBody>
      </p:sp>
      <p:sp>
        <p:nvSpPr>
          <p:cNvPr id="8" name="Text 6"/>
          <p:cNvSpPr/>
          <p:nvPr/>
        </p:nvSpPr>
        <p:spPr>
          <a:xfrm>
            <a:off x="1752550" y="4812325"/>
            <a:ext cx="4316801" cy="9982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782"/>
              </a:lnSpc>
              <a:buNone/>
            </a:pPr>
            <a:r>
              <a:rPr lang="en-US" sz="2700" b="1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績效未達標 全額退費保證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1752550" y="7360915"/>
            <a:ext cx="4316801" cy="1592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F7E9E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簽約商務型以上一年並落實執行，業績（401 報表）或官網流量（Google GSC）未較去年同期成長，顧問費 100% 無息退還。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629360" y="2739469"/>
            <a:ext cx="5029260" cy="6633139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11" name="Text 9"/>
          <p:cNvSpPr/>
          <p:nvPr/>
        </p:nvSpPr>
        <p:spPr>
          <a:xfrm>
            <a:off x="7048455" y="3196648"/>
            <a:ext cx="4610176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429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TALENT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7048455" y="3707432"/>
            <a:ext cx="4316801" cy="9982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782"/>
              </a:lnSpc>
              <a:buNone/>
            </a:pPr>
            <a:r>
              <a:rPr lang="en-US" sz="27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人才招募提升 與流動率下降保證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7048455" y="7749544"/>
            <a:ext cx="4316801" cy="12039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簽約商務型或旗艦型顧問一年，若人才招募數與流動率未較簽約前同期改善，全額退還顧問諮詢費。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1925265" y="2739469"/>
            <a:ext cx="5029260" cy="6633139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15" name="Text 13"/>
          <p:cNvSpPr/>
          <p:nvPr/>
        </p:nvSpPr>
        <p:spPr>
          <a:xfrm>
            <a:off x="12344360" y="3196648"/>
            <a:ext cx="4610176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429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BONUS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12344360" y="3707432"/>
            <a:ext cx="4610176" cy="723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5145"/>
              </a:lnSpc>
              <a:buNone/>
            </a:pPr>
            <a:r>
              <a:rPr lang="en-US" sz="5400" b="1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36</a:t>
            </a:r>
            <a:pPr algn="l" indent="0" marL="0">
              <a:lnSpc>
                <a:spcPct val="75145"/>
              </a:lnSpc>
              <a:buNone/>
            </a:pPr>
            <a:r>
              <a:rPr lang="en-US" sz="2700" b="1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萬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12344360" y="4583706"/>
            <a:ext cx="4316801" cy="9982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782"/>
              </a:lnSpc>
              <a:buNone/>
            </a:pPr>
            <a:r>
              <a:rPr lang="en-US" sz="27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獨家贈送 一站式企業 AI 管理系統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12344360" y="7749544"/>
            <a:ext cx="4316801" cy="12039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整合 10 大系統、75+ 功能模組與 15 種 AI 工具，涵蓋任務、人資、財務、行銷與業務管理。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45963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14359"/>
            <a:ext cx="2903109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CASE STUDIES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463226"/>
            <a:ext cx="5230246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顧問輔導成功案例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1333454" y="2739469"/>
            <a:ext cx="4851440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6" name="Text 4"/>
          <p:cNvSpPr/>
          <p:nvPr/>
        </p:nvSpPr>
        <p:spPr>
          <a:xfrm>
            <a:off x="1333454" y="3024440"/>
            <a:ext cx="844236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16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製造業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795316" y="3024440"/>
            <a:ext cx="1528536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輔導期 6 個月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33454" y="3481047"/>
            <a:ext cx="5336584" cy="5182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改善人員招募</a:t>
            </a:r>
            <a:endParaRPr lang="en-US" sz="2850" dirty="0"/>
          </a:p>
        </p:txBody>
      </p:sp>
      <p:sp>
        <p:nvSpPr>
          <p:cNvPr id="9" name="Text 7"/>
          <p:cNvSpPr/>
          <p:nvPr/>
        </p:nvSpPr>
        <p:spPr>
          <a:xfrm>
            <a:off x="1333454" y="4113584"/>
            <a:ext cx="4996983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市場薪資調查、優化福利、提升雇主品牌、拓展多元招募管道。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333454" y="7179143"/>
            <a:ext cx="4851440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1" name="Text 9"/>
          <p:cNvSpPr/>
          <p:nvPr/>
        </p:nvSpPr>
        <p:spPr>
          <a:xfrm>
            <a:off x="1333454" y="7459075"/>
            <a:ext cx="2262818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成功招募高技能人才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401280" y="7319796"/>
            <a:ext cx="859813" cy="495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468"/>
              </a:lnSpc>
              <a:buNone/>
            </a:pPr>
            <a:r>
              <a:rPr lang="en-US" sz="36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</a:t>
            </a:r>
            <a:pPr algn="l" indent="0" marL="0">
              <a:lnSpc>
                <a:spcPct val="88468"/>
              </a:lnSpc>
              <a:buNone/>
            </a:pPr>
            <a:r>
              <a:rPr lang="en-US" sz="19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名</a:t>
            </a:r>
            <a:endParaRPr lang="en-US" sz="3600" dirty="0"/>
          </a:p>
        </p:txBody>
      </p:sp>
      <p:sp>
        <p:nvSpPr>
          <p:cNvPr id="13" name="Shape 11"/>
          <p:cNvSpPr/>
          <p:nvPr/>
        </p:nvSpPr>
        <p:spPr>
          <a:xfrm>
            <a:off x="1333454" y="7910298"/>
            <a:ext cx="4851440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4" name="Text 12"/>
          <p:cNvSpPr/>
          <p:nvPr/>
        </p:nvSpPr>
        <p:spPr>
          <a:xfrm>
            <a:off x="1333454" y="8190230"/>
            <a:ext cx="1219063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員工流動率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250491" y="8050951"/>
            <a:ext cx="1010603" cy="495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468"/>
              </a:lnSpc>
              <a:buNone/>
            </a:pPr>
            <a:r>
              <a:rPr lang="en-US" sz="36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−15</a:t>
            </a:r>
            <a:pPr algn="l" indent="0" marL="0">
              <a:lnSpc>
                <a:spcPct val="88468"/>
              </a:lnSpc>
              <a:buNone/>
            </a:pPr>
            <a:r>
              <a:rPr lang="en-US" sz="19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</a:t>
            </a:r>
            <a:endParaRPr lang="en-US" sz="3600" dirty="0"/>
          </a:p>
        </p:txBody>
      </p:sp>
      <p:sp>
        <p:nvSpPr>
          <p:cNvPr id="16" name="Shape 14"/>
          <p:cNvSpPr/>
          <p:nvPr/>
        </p:nvSpPr>
        <p:spPr>
          <a:xfrm>
            <a:off x="1333454" y="8641453"/>
            <a:ext cx="4851440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7" name="Text 15"/>
          <p:cNvSpPr/>
          <p:nvPr/>
        </p:nvSpPr>
        <p:spPr>
          <a:xfrm>
            <a:off x="1333454" y="8921385"/>
            <a:ext cx="990502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招募成本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152446" y="8782106"/>
            <a:ext cx="1108648" cy="495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468"/>
              </a:lnSpc>
              <a:buNone/>
            </a:pPr>
            <a:r>
              <a:rPr lang="en-US" sz="36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−20</a:t>
            </a:r>
            <a:pPr algn="l" indent="0" marL="0">
              <a:lnSpc>
                <a:spcPct val="88468"/>
              </a:lnSpc>
              <a:buNone/>
            </a:pPr>
            <a:r>
              <a:rPr lang="en-US" sz="19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</a:t>
            </a:r>
            <a:endParaRPr lang="en-US" sz="3600" dirty="0"/>
          </a:p>
        </p:txBody>
      </p:sp>
      <p:sp>
        <p:nvSpPr>
          <p:cNvPr id="19" name="Shape 17"/>
          <p:cNvSpPr/>
          <p:nvPr/>
        </p:nvSpPr>
        <p:spPr>
          <a:xfrm>
            <a:off x="6718241" y="2739469"/>
            <a:ext cx="4851440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20" name="Text 18"/>
          <p:cNvSpPr/>
          <p:nvPr/>
        </p:nvSpPr>
        <p:spPr>
          <a:xfrm>
            <a:off x="6718241" y="3024440"/>
            <a:ext cx="1100229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16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商務中心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0180103" y="3024440"/>
            <a:ext cx="1528536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輔導期 4 個月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718241" y="3481047"/>
            <a:ext cx="5336584" cy="5182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改善招商成效</a:t>
            </a:r>
            <a:endParaRPr lang="en-US" sz="2850" dirty="0"/>
          </a:p>
        </p:txBody>
      </p:sp>
      <p:sp>
        <p:nvSpPr>
          <p:cNvPr id="23" name="Text 21"/>
          <p:cNvSpPr/>
          <p:nvPr/>
        </p:nvSpPr>
        <p:spPr>
          <a:xfrm>
            <a:off x="6718241" y="4113584"/>
            <a:ext cx="4996983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市場定位、整合行銷、優化服務品質、與商會協會聯合推廣。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6718241" y="8063264"/>
            <a:ext cx="4851440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5" name="Text 23"/>
          <p:cNvSpPr/>
          <p:nvPr/>
        </p:nvSpPr>
        <p:spPr>
          <a:xfrm>
            <a:off x="6718241" y="8343195"/>
            <a:ext cx="761941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出租率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824061" y="8203917"/>
            <a:ext cx="1920182" cy="495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468"/>
              </a:lnSpc>
              <a:buNone/>
            </a:pPr>
            <a:r>
              <a:rPr lang="en-US" sz="36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30→80</a:t>
            </a:r>
            <a:pPr algn="l" indent="0" marL="0">
              <a:lnSpc>
                <a:spcPct val="88468"/>
              </a:lnSpc>
              <a:buNone/>
            </a:pPr>
            <a:r>
              <a:rPr lang="en-US" sz="19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</a:t>
            </a:r>
            <a:endParaRPr lang="en-US" sz="3600" dirty="0"/>
          </a:p>
        </p:txBody>
      </p:sp>
      <p:sp>
        <p:nvSpPr>
          <p:cNvPr id="27" name="Shape 25"/>
          <p:cNvSpPr/>
          <p:nvPr/>
        </p:nvSpPr>
        <p:spPr>
          <a:xfrm>
            <a:off x="6718241" y="8794419"/>
            <a:ext cx="4851440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8" name="Text 26"/>
          <p:cNvSpPr/>
          <p:nvPr/>
        </p:nvSpPr>
        <p:spPr>
          <a:xfrm>
            <a:off x="6718241" y="8935099"/>
            <a:ext cx="4996983" cy="3422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吸引多家知名企業進駐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2103029" y="2739469"/>
            <a:ext cx="4851497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30" name="Text 28"/>
          <p:cNvSpPr/>
          <p:nvPr/>
        </p:nvSpPr>
        <p:spPr>
          <a:xfrm>
            <a:off x="12103029" y="3024440"/>
            <a:ext cx="1100229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16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電商企業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15564946" y="3024440"/>
            <a:ext cx="1528536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輔導期 6 個月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12103029" y="3481047"/>
            <a:ext cx="5336647" cy="5182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扭轉業績下滑</a:t>
            </a:r>
            <a:endParaRPr lang="en-US" sz="2850" dirty="0"/>
          </a:p>
        </p:txBody>
      </p:sp>
      <p:sp>
        <p:nvSpPr>
          <p:cNvPr id="33" name="Text 31"/>
          <p:cNvSpPr/>
          <p:nvPr/>
        </p:nvSpPr>
        <p:spPr>
          <a:xfrm>
            <a:off x="12103029" y="4113584"/>
            <a:ext cx="4997042" cy="8153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6"/>
              </a:lnSpc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數據精準行銷、優化網站體驗、多通路推廣、會員忠誠度計畫。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12103029" y="7179143"/>
            <a:ext cx="485149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35" name="Text 33"/>
          <p:cNvSpPr/>
          <p:nvPr/>
        </p:nvSpPr>
        <p:spPr>
          <a:xfrm>
            <a:off x="12103029" y="7459075"/>
            <a:ext cx="761941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銷售額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15964285" y="7319796"/>
            <a:ext cx="1066441" cy="495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468"/>
              </a:lnSpc>
              <a:buNone/>
            </a:pPr>
            <a:r>
              <a:rPr lang="en-US" sz="36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+35</a:t>
            </a:r>
            <a:pPr algn="l" indent="0" marL="0">
              <a:lnSpc>
                <a:spcPct val="88468"/>
              </a:lnSpc>
              <a:buNone/>
            </a:pPr>
            <a:r>
              <a:rPr lang="en-US" sz="19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</a:t>
            </a:r>
            <a:endParaRPr lang="en-US" sz="3600" dirty="0"/>
          </a:p>
        </p:txBody>
      </p:sp>
      <p:sp>
        <p:nvSpPr>
          <p:cNvPr id="37" name="Shape 35"/>
          <p:cNvSpPr/>
          <p:nvPr/>
        </p:nvSpPr>
        <p:spPr>
          <a:xfrm>
            <a:off x="12103029" y="7910298"/>
            <a:ext cx="485149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38" name="Text 36"/>
          <p:cNvSpPr/>
          <p:nvPr/>
        </p:nvSpPr>
        <p:spPr>
          <a:xfrm>
            <a:off x="12103029" y="8190230"/>
            <a:ext cx="1219063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網站瀏覽量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15935937" y="8050951"/>
            <a:ext cx="1094789" cy="495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468"/>
              </a:lnSpc>
              <a:buNone/>
            </a:pPr>
            <a:r>
              <a:rPr lang="en-US" sz="36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+50</a:t>
            </a:r>
            <a:pPr algn="l" indent="0" marL="0">
              <a:lnSpc>
                <a:spcPct val="88468"/>
              </a:lnSpc>
              <a:buNone/>
            </a:pPr>
            <a:r>
              <a:rPr lang="en-US" sz="19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</a:t>
            </a:r>
            <a:endParaRPr lang="en-US" sz="3600" dirty="0"/>
          </a:p>
        </p:txBody>
      </p:sp>
      <p:sp>
        <p:nvSpPr>
          <p:cNvPr id="40" name="Shape 38"/>
          <p:cNvSpPr/>
          <p:nvPr/>
        </p:nvSpPr>
        <p:spPr>
          <a:xfrm>
            <a:off x="12103029" y="8641453"/>
            <a:ext cx="485149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41" name="Text 39"/>
          <p:cNvSpPr/>
          <p:nvPr/>
        </p:nvSpPr>
        <p:spPr>
          <a:xfrm>
            <a:off x="12103029" y="8921385"/>
            <a:ext cx="1219063" cy="3423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客戶回購率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15922077" y="8782106"/>
            <a:ext cx="1108648" cy="495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468"/>
              </a:lnSpc>
              <a:buNone/>
            </a:pPr>
            <a:r>
              <a:rPr lang="en-US" sz="36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+20</a:t>
            </a:r>
            <a:pPr algn="l" indent="0" marL="0">
              <a:lnSpc>
                <a:spcPct val="88468"/>
              </a:lnSpc>
              <a:buNone/>
            </a:pPr>
            <a:r>
              <a:rPr lang="en-US" sz="19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AE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84047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52443"/>
            <a:ext cx="1785749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RESULTS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01310"/>
            <a:ext cx="2615155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課後成效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12210007" y="1823277"/>
            <a:ext cx="4886854" cy="4590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627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以數據說話——歷年授課成效與學員回饋。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333454" y="2930003"/>
            <a:ext cx="3524285" cy="640452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7" name="Text 5"/>
          <p:cNvSpPr/>
          <p:nvPr/>
        </p:nvSpPr>
        <p:spPr>
          <a:xfrm>
            <a:off x="1714409" y="3463351"/>
            <a:ext cx="3038614" cy="12573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96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4.9 </a:t>
            </a:r>
            <a:pPr algn="l" indent="0" marL="0">
              <a:lnSpc>
                <a:spcPct val="88000"/>
              </a:lnSpc>
              <a:buNone/>
            </a:pPr>
            <a:r>
              <a:rPr lang="en-US" sz="42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/ 5</a:t>
            </a:r>
            <a:endParaRPr lang="en-US" sz="9600" dirty="0"/>
          </a:p>
        </p:txBody>
      </p:sp>
      <p:sp>
        <p:nvSpPr>
          <p:cNvPr id="8" name="Shape 6"/>
          <p:cNvSpPr/>
          <p:nvPr/>
        </p:nvSpPr>
        <p:spPr>
          <a:xfrm>
            <a:off x="1714409" y="7808818"/>
            <a:ext cx="2762376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9" name="Text 7"/>
          <p:cNvSpPr/>
          <p:nvPr/>
        </p:nvSpPr>
        <p:spPr>
          <a:xfrm>
            <a:off x="1714409" y="8082793"/>
            <a:ext cx="3038614" cy="4962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學員滿意度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1714409" y="8617114"/>
            <a:ext cx="3038614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52" kern="0" dirty="0">
                <a:solidFill>
                  <a:srgbClr val="5A50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Satisfaction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162526" y="2930003"/>
            <a:ext cx="3524285" cy="640452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12" name="Text 10"/>
          <p:cNvSpPr/>
          <p:nvPr/>
        </p:nvSpPr>
        <p:spPr>
          <a:xfrm>
            <a:off x="5543480" y="3463351"/>
            <a:ext cx="3038614" cy="12573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96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87 </a:t>
            </a:r>
            <a:pPr algn="l" indent="0" marL="0">
              <a:lnSpc>
                <a:spcPct val="88000"/>
              </a:lnSpc>
              <a:buNone/>
            </a:pPr>
            <a:r>
              <a:rPr lang="en-US" sz="42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</a:t>
            </a:r>
            <a:endParaRPr lang="en-US" sz="9600" dirty="0"/>
          </a:p>
        </p:txBody>
      </p:sp>
      <p:sp>
        <p:nvSpPr>
          <p:cNvPr id="13" name="Shape 11"/>
          <p:cNvSpPr/>
          <p:nvPr/>
        </p:nvSpPr>
        <p:spPr>
          <a:xfrm>
            <a:off x="5543480" y="7808818"/>
            <a:ext cx="2762376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4" name="Text 12"/>
          <p:cNvSpPr/>
          <p:nvPr/>
        </p:nvSpPr>
        <p:spPr>
          <a:xfrm>
            <a:off x="5543480" y="8082793"/>
            <a:ext cx="3038614" cy="4962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企業回訓率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5543480" y="8617114"/>
            <a:ext cx="3038614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52" kern="0" dirty="0">
                <a:solidFill>
                  <a:srgbClr val="5A50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Repeat Engagement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991597" y="2930003"/>
            <a:ext cx="3524285" cy="640452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17" name="Text 15"/>
          <p:cNvSpPr/>
          <p:nvPr/>
        </p:nvSpPr>
        <p:spPr>
          <a:xfrm>
            <a:off x="9372551" y="3463351"/>
            <a:ext cx="3038614" cy="12573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96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120 </a:t>
            </a:r>
            <a:pPr algn="l" indent="0" marL="0">
              <a:lnSpc>
                <a:spcPct val="88000"/>
              </a:lnSpc>
              <a:buNone/>
            </a:pPr>
            <a:r>
              <a:rPr lang="en-US" sz="42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</a:t>
            </a:r>
            <a:endParaRPr lang="en-US" sz="9600" dirty="0"/>
          </a:p>
        </p:txBody>
      </p:sp>
      <p:sp>
        <p:nvSpPr>
          <p:cNvPr id="18" name="Shape 16"/>
          <p:cNvSpPr/>
          <p:nvPr/>
        </p:nvSpPr>
        <p:spPr>
          <a:xfrm>
            <a:off x="9372551" y="7808818"/>
            <a:ext cx="2762376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9" name="Text 17"/>
          <p:cNvSpPr/>
          <p:nvPr/>
        </p:nvSpPr>
        <p:spPr>
          <a:xfrm>
            <a:off x="9372551" y="8082793"/>
            <a:ext cx="3038614" cy="4962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累計授課場次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9372551" y="8617114"/>
            <a:ext cx="3038614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52" kern="0" dirty="0">
                <a:solidFill>
                  <a:srgbClr val="5A50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Sessions Delivered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2820667" y="2930003"/>
            <a:ext cx="4133800" cy="6404521"/>
          </a:xfrm>
          <a:prstGeom prst="rect">
            <a:avLst/>
          </a:prstGeom>
          <a:solidFill>
            <a:srgbClr val="F3EEE6"/>
          </a:solidFill>
          <a:ln/>
        </p:spPr>
      </p:sp>
      <p:sp>
        <p:nvSpPr>
          <p:cNvPr id="22" name="Text 20"/>
          <p:cNvSpPr/>
          <p:nvPr/>
        </p:nvSpPr>
        <p:spPr>
          <a:xfrm>
            <a:off x="13201622" y="3463351"/>
            <a:ext cx="3709081" cy="12573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9600" dirty="0">
                <a:solidFill>
                  <a:srgbClr val="1A17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1,850 </a:t>
            </a:r>
            <a:pPr algn="l" indent="0" marL="0">
              <a:lnSpc>
                <a:spcPct val="88000"/>
              </a:lnSpc>
              <a:buNone/>
            </a:pPr>
            <a:r>
              <a:rPr lang="en-US" sz="420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</a:t>
            </a:r>
            <a:endParaRPr lang="en-US" sz="9600" dirty="0"/>
          </a:p>
        </p:txBody>
      </p:sp>
      <p:sp>
        <p:nvSpPr>
          <p:cNvPr id="23" name="Shape 21"/>
          <p:cNvSpPr/>
          <p:nvPr/>
        </p:nvSpPr>
        <p:spPr>
          <a:xfrm>
            <a:off x="13201622" y="7808818"/>
            <a:ext cx="3371892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4" name="Text 22"/>
          <p:cNvSpPr/>
          <p:nvPr/>
        </p:nvSpPr>
        <p:spPr>
          <a:xfrm>
            <a:off x="13201622" y="8082793"/>
            <a:ext cx="3709081" cy="4962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累計學員人數</a:t>
            </a:r>
            <a:endParaRPr lang="en-US" sz="2700" dirty="0"/>
          </a:p>
        </p:txBody>
      </p:sp>
      <p:sp>
        <p:nvSpPr>
          <p:cNvPr id="25" name="Text 23"/>
          <p:cNvSpPr/>
          <p:nvPr/>
        </p:nvSpPr>
        <p:spPr>
          <a:xfrm>
            <a:off x="13201622" y="8617114"/>
            <a:ext cx="3709081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252" kern="0" dirty="0">
                <a:solidFill>
                  <a:srgbClr val="5A50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Participants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45963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14359"/>
            <a:ext cx="3024944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TESTIMONIALS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463226"/>
            <a:ext cx="3800173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學員見證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11011536" y="1785193"/>
            <a:ext cx="6121279" cy="4590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627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來自製造、金融、科技、零售等產業學員的真實回饋。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333454" y="2663301"/>
            <a:ext cx="4851440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7" name="Text 5"/>
          <p:cNvSpPr/>
          <p:nvPr/>
        </p:nvSpPr>
        <p:spPr>
          <a:xfrm>
            <a:off x="1333454" y="2948272"/>
            <a:ext cx="505948" cy="495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50000"/>
              </a:lnSpc>
              <a:buNone/>
            </a:pPr>
            <a:r>
              <a:rPr lang="en-US" sz="82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8250" dirty="0"/>
          </a:p>
        </p:txBody>
      </p:sp>
      <p:sp>
        <p:nvSpPr>
          <p:cNvPr id="8" name="Text 6"/>
          <p:cNvSpPr/>
          <p:nvPr/>
        </p:nvSpPr>
        <p:spPr>
          <a:xfrm>
            <a:off x="5026053" y="3011898"/>
            <a:ext cx="123504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234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★★★★★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333454" y="3634012"/>
            <a:ext cx="4996983" cy="21215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684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我們是做 B2B 零件的，同事一開始都覺得「AI 跟工廠有什麼關係」。結果老師直接用我們的出貨明細做示範，半小時就把每個月要花一整天整理的報表自動化了。現在品保跟採購都搶著用，連老闆都在問下次什麼時候再上。</a:t>
            </a:r>
            <a:endParaRPr lang="en-US" sz="1875" dirty="0"/>
          </a:p>
        </p:txBody>
      </p:sp>
      <p:sp>
        <p:nvSpPr>
          <p:cNvPr id="10" name="Shape 8"/>
          <p:cNvSpPr/>
          <p:nvPr/>
        </p:nvSpPr>
        <p:spPr>
          <a:xfrm>
            <a:off x="1333454" y="8472624"/>
            <a:ext cx="4851440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1" name="Text 9"/>
          <p:cNvSpPr/>
          <p:nvPr/>
        </p:nvSpPr>
        <p:spPr>
          <a:xfrm>
            <a:off x="1333454" y="8670431"/>
            <a:ext cx="5336584" cy="3936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陳副理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333454" y="9083055"/>
            <a:ext cx="5336584" cy="3276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精密製造業 生管部門</a:t>
            </a:r>
            <a:endParaRPr lang="en-US" sz="1725" dirty="0"/>
          </a:p>
        </p:txBody>
      </p:sp>
      <p:sp>
        <p:nvSpPr>
          <p:cNvPr id="13" name="Shape 11"/>
          <p:cNvSpPr/>
          <p:nvPr/>
        </p:nvSpPr>
        <p:spPr>
          <a:xfrm>
            <a:off x="6718241" y="2663301"/>
            <a:ext cx="4851440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14" name="Text 12"/>
          <p:cNvSpPr/>
          <p:nvPr/>
        </p:nvSpPr>
        <p:spPr>
          <a:xfrm>
            <a:off x="6718241" y="2948272"/>
            <a:ext cx="505948" cy="495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50000"/>
              </a:lnSpc>
              <a:buNone/>
            </a:pPr>
            <a:r>
              <a:rPr lang="en-US" sz="82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8250" dirty="0"/>
          </a:p>
        </p:txBody>
      </p:sp>
      <p:sp>
        <p:nvSpPr>
          <p:cNvPr id="15" name="Text 13"/>
          <p:cNvSpPr/>
          <p:nvPr/>
        </p:nvSpPr>
        <p:spPr>
          <a:xfrm>
            <a:off x="10410840" y="3011898"/>
            <a:ext cx="123504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234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★★★★★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6718241" y="3634012"/>
            <a:ext cx="4996983" cy="2954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684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老實說我們之前找過別家來上 AI 課，結果都是教怎麼跟 ChatGPT 聊天，學完大家還是不知道怎麼用在工作上。這次戰國策的課不一樣，課前真的有來訪談我們各部門在做什麼，課堂練習全部都是我們自己的案例。上完課一個禮拜，HR 就收到好幾個部門反映「每天省了至少一小時」。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718241" y="8472624"/>
            <a:ext cx="4851440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8" name="Text 16"/>
          <p:cNvSpPr/>
          <p:nvPr/>
        </p:nvSpPr>
        <p:spPr>
          <a:xfrm>
            <a:off x="6718241" y="8670431"/>
            <a:ext cx="5336584" cy="3936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張協理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718241" y="9083055"/>
            <a:ext cx="5336584" cy="3276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上市企業 人力資源處</a:t>
            </a:r>
            <a:endParaRPr lang="en-US" sz="1725" dirty="0"/>
          </a:p>
        </p:txBody>
      </p:sp>
      <p:sp>
        <p:nvSpPr>
          <p:cNvPr id="20" name="Shape 18"/>
          <p:cNvSpPr/>
          <p:nvPr/>
        </p:nvSpPr>
        <p:spPr>
          <a:xfrm>
            <a:off x="12103029" y="2663301"/>
            <a:ext cx="4851497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21" name="Text 19"/>
          <p:cNvSpPr/>
          <p:nvPr/>
        </p:nvSpPr>
        <p:spPr>
          <a:xfrm>
            <a:off x="12103029" y="2948272"/>
            <a:ext cx="505948" cy="495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50000"/>
              </a:lnSpc>
              <a:buNone/>
            </a:pPr>
            <a:r>
              <a:rPr lang="en-US" sz="82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8250" dirty="0"/>
          </a:p>
        </p:txBody>
      </p:sp>
      <p:sp>
        <p:nvSpPr>
          <p:cNvPr id="22" name="Text 20"/>
          <p:cNvSpPr/>
          <p:nvPr/>
        </p:nvSpPr>
        <p:spPr>
          <a:xfrm>
            <a:off x="15795685" y="3011898"/>
            <a:ext cx="123504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234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★★★★★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12103029" y="3634012"/>
            <a:ext cx="4997042" cy="2538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684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本來只是想讓業務團隊學學怎麼用 AI 寫開發信，沒想到老師還教我們怎麼用 AI 分析客戶名單、自動產出報價比較表。有個業務上完課隔天就成交了一個拖了三個月的案子，他說重點是 AI 幫他十分鐘做好了客戶要的競品比較。</a:t>
            </a:r>
            <a:endParaRPr lang="en-US" sz="1875" dirty="0"/>
          </a:p>
        </p:txBody>
      </p:sp>
      <p:sp>
        <p:nvSpPr>
          <p:cNvPr id="24" name="Shape 22"/>
          <p:cNvSpPr/>
          <p:nvPr/>
        </p:nvSpPr>
        <p:spPr>
          <a:xfrm>
            <a:off x="12103029" y="8472624"/>
            <a:ext cx="485149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5" name="Text 23"/>
          <p:cNvSpPr/>
          <p:nvPr/>
        </p:nvSpPr>
        <p:spPr>
          <a:xfrm>
            <a:off x="12103029" y="8670431"/>
            <a:ext cx="5336647" cy="3936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王經理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12103029" y="9083055"/>
            <a:ext cx="5336647" cy="3276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科技業 業務部</a:t>
            </a:r>
            <a:endParaRPr lang="en-US" sz="17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3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45963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14359"/>
            <a:ext cx="3024944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TESTIMONIALS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463226"/>
            <a:ext cx="3800173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學員見證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1333454" y="2663301"/>
            <a:ext cx="4851440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6" name="Text 4"/>
          <p:cNvSpPr/>
          <p:nvPr/>
        </p:nvSpPr>
        <p:spPr>
          <a:xfrm>
            <a:off x="1333454" y="2948272"/>
            <a:ext cx="505948" cy="495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50000"/>
              </a:lnSpc>
              <a:buNone/>
            </a:pPr>
            <a:r>
              <a:rPr lang="en-US" sz="82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8250" dirty="0"/>
          </a:p>
        </p:txBody>
      </p:sp>
      <p:sp>
        <p:nvSpPr>
          <p:cNvPr id="7" name="Text 5"/>
          <p:cNvSpPr/>
          <p:nvPr/>
        </p:nvSpPr>
        <p:spPr>
          <a:xfrm>
            <a:off x="5026053" y="3011898"/>
            <a:ext cx="123504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234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★★★★★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333454" y="3634012"/>
            <a:ext cx="4996983" cy="2538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684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我們分三梯次上課，行銷、客服、行政各一梯。本來擔心年紀大的同事會跟不上，結果課程節奏抓得很好，連五十幾歲的主管都學會用 AI 寫會議紀錄了。最意外的是各部門後來自己建了一個 LINE 群互相分享 prompt，變成公司內部的 AI 讀書會。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1333454" y="8472624"/>
            <a:ext cx="4851440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0" name="Text 8"/>
          <p:cNvSpPr/>
          <p:nvPr/>
        </p:nvSpPr>
        <p:spPr>
          <a:xfrm>
            <a:off x="1333454" y="8670431"/>
            <a:ext cx="5336584" cy="3936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林總監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1333454" y="9083055"/>
            <a:ext cx="5336584" cy="3276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電商平台 營運中心</a:t>
            </a:r>
            <a:endParaRPr lang="en-US" sz="1725" dirty="0"/>
          </a:p>
        </p:txBody>
      </p:sp>
      <p:sp>
        <p:nvSpPr>
          <p:cNvPr id="12" name="Shape 10"/>
          <p:cNvSpPr/>
          <p:nvPr/>
        </p:nvSpPr>
        <p:spPr>
          <a:xfrm>
            <a:off x="6718241" y="2663301"/>
            <a:ext cx="4851440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13" name="Text 11"/>
          <p:cNvSpPr/>
          <p:nvPr/>
        </p:nvSpPr>
        <p:spPr>
          <a:xfrm>
            <a:off x="6718241" y="2948272"/>
            <a:ext cx="505948" cy="495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50000"/>
              </a:lnSpc>
              <a:buNone/>
            </a:pPr>
            <a:r>
              <a:rPr lang="en-US" sz="82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8250" dirty="0"/>
          </a:p>
        </p:txBody>
      </p:sp>
      <p:sp>
        <p:nvSpPr>
          <p:cNvPr id="14" name="Text 12"/>
          <p:cNvSpPr/>
          <p:nvPr/>
        </p:nvSpPr>
        <p:spPr>
          <a:xfrm>
            <a:off x="10410840" y="3011898"/>
            <a:ext cx="123504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234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★★★★★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718241" y="3634012"/>
            <a:ext cx="4996983" cy="21215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684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課後最大的改變不是省時間，是大家對 AI 的心態變了。以前提 AI 同事就翻白眼，上完課反而是他們主動來問「這個流程是不是也可以用 AI 處理」。一個月後做追蹤，全公司有七成員工每天都在用，比我預期好太多。</a:t>
            </a:r>
            <a:endParaRPr lang="en-US" sz="1875" dirty="0"/>
          </a:p>
        </p:txBody>
      </p:sp>
      <p:sp>
        <p:nvSpPr>
          <p:cNvPr id="16" name="Shape 14"/>
          <p:cNvSpPr/>
          <p:nvPr/>
        </p:nvSpPr>
        <p:spPr>
          <a:xfrm>
            <a:off x="6718241" y="8472624"/>
            <a:ext cx="4851440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7" name="Text 15"/>
          <p:cNvSpPr/>
          <p:nvPr/>
        </p:nvSpPr>
        <p:spPr>
          <a:xfrm>
            <a:off x="6718241" y="8670431"/>
            <a:ext cx="5336584" cy="3936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周處長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718241" y="9083055"/>
            <a:ext cx="5336584" cy="3276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金融業 數位轉型辦公室</a:t>
            </a:r>
            <a:endParaRPr lang="en-US" sz="1725" dirty="0"/>
          </a:p>
        </p:txBody>
      </p:sp>
      <p:sp>
        <p:nvSpPr>
          <p:cNvPr id="19" name="Shape 17"/>
          <p:cNvSpPr/>
          <p:nvPr/>
        </p:nvSpPr>
        <p:spPr>
          <a:xfrm>
            <a:off x="12103029" y="2663301"/>
            <a:ext cx="4851497" cy="18326"/>
          </a:xfrm>
          <a:prstGeom prst="rect">
            <a:avLst/>
          </a:prstGeom>
          <a:solidFill>
            <a:srgbClr val="1A1714"/>
          </a:solidFill>
          <a:ln/>
        </p:spPr>
      </p:sp>
      <p:sp>
        <p:nvSpPr>
          <p:cNvPr id="20" name="Text 18"/>
          <p:cNvSpPr/>
          <p:nvPr/>
        </p:nvSpPr>
        <p:spPr>
          <a:xfrm>
            <a:off x="12103029" y="2948272"/>
            <a:ext cx="505948" cy="495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50000"/>
              </a:lnSpc>
              <a:buNone/>
            </a:pPr>
            <a:r>
              <a:rPr lang="en-US" sz="825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8250" dirty="0"/>
          </a:p>
        </p:txBody>
      </p:sp>
      <p:sp>
        <p:nvSpPr>
          <p:cNvPr id="21" name="Text 19"/>
          <p:cNvSpPr/>
          <p:nvPr/>
        </p:nvSpPr>
        <p:spPr>
          <a:xfrm>
            <a:off x="15795685" y="3011898"/>
            <a:ext cx="123504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234" kern="0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★★★★★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12103029" y="3634012"/>
            <a:ext cx="4997042" cy="21215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684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我自己是被主管叫去上課的，本來沒什麼期待。結果上到第二堂就覺得賺到了，老師教的 AI 簡報技巧我當天下午就拿來改季度報告，主管看了直接問我是不是找人代做的。現在我每週至少省三到四個小時在文書處理上。</a:t>
            </a:r>
            <a:endParaRPr lang="en-US" sz="1875" dirty="0"/>
          </a:p>
        </p:txBody>
      </p:sp>
      <p:sp>
        <p:nvSpPr>
          <p:cNvPr id="23" name="Shape 21"/>
          <p:cNvSpPr/>
          <p:nvPr/>
        </p:nvSpPr>
        <p:spPr>
          <a:xfrm>
            <a:off x="12103029" y="8472624"/>
            <a:ext cx="4851497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24" name="Text 22"/>
          <p:cNvSpPr/>
          <p:nvPr/>
        </p:nvSpPr>
        <p:spPr>
          <a:xfrm>
            <a:off x="12103029" y="8670431"/>
            <a:ext cx="5336647" cy="3936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李專員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12103029" y="9083055"/>
            <a:ext cx="5336647" cy="3276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5A504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零售連鎖 門市營運部</a:t>
            </a:r>
            <a:endParaRPr lang="en-US" sz="17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AE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84047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52443"/>
            <a:ext cx="4809685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TEACHING EXPERIENCE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01310"/>
            <a:ext cx="17183178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授課經驗</a:t>
            </a:r>
            <a:endParaRPr lang="en-US" sz="4500" dirty="0"/>
          </a:p>
        </p:txBody>
      </p:sp>
      <p:sp>
        <p:nvSpPr>
          <p:cNvPr id="5" name="Shape 3"/>
          <p:cNvSpPr/>
          <p:nvPr/>
        </p:nvSpPr>
        <p:spPr>
          <a:xfrm>
            <a:off x="1333454" y="8197388"/>
            <a:ext cx="15621071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6" name="Shape 4"/>
          <p:cNvSpPr/>
          <p:nvPr/>
        </p:nvSpPr>
        <p:spPr>
          <a:xfrm>
            <a:off x="1333454" y="2701385"/>
            <a:ext cx="15621071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7" name="Text 5"/>
          <p:cNvSpPr/>
          <p:nvPr/>
        </p:nvSpPr>
        <p:spPr>
          <a:xfrm>
            <a:off x="1333454" y="2975360"/>
            <a:ext cx="3143187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政府機關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1333454" y="3356544"/>
            <a:ext cx="3143187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0" kern="0" dirty="0">
                <a:solidFill>
                  <a:srgbClr val="8C7B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GOVERNMENT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648077" y="2975360"/>
            <a:ext cx="12675641" cy="87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684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經濟部中小企業處・經濟部中小企業經營領袖研究班・中華民國對外貿易發展協會・勞動部勞動力發展署・桃園市航空城工程處・臺東縣政府</a:t>
            </a:r>
            <a:endParaRPr lang="en-US" sz="1875" dirty="0"/>
          </a:p>
        </p:txBody>
      </p:sp>
      <p:sp>
        <p:nvSpPr>
          <p:cNvPr id="10" name="Shape 8"/>
          <p:cNvSpPr/>
          <p:nvPr/>
        </p:nvSpPr>
        <p:spPr>
          <a:xfrm>
            <a:off x="1333454" y="4075386"/>
            <a:ext cx="15621071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1" name="Text 9"/>
          <p:cNvSpPr/>
          <p:nvPr/>
        </p:nvSpPr>
        <p:spPr>
          <a:xfrm>
            <a:off x="1333454" y="4349361"/>
            <a:ext cx="3143187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企業集團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1333454" y="4730544"/>
            <a:ext cx="3143187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0" kern="0" dirty="0">
                <a:solidFill>
                  <a:srgbClr val="8C7B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648077" y="4349361"/>
            <a:ext cx="12675641" cy="87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684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友達光電・BMW 依德集團・復華投信・大統益・康普集團・新武股份有限公司・葡眾企業・寶輝建設・樹德企業・萊亨國際・仲誼公關集團</a:t>
            </a:r>
            <a:endParaRPr lang="en-US" sz="1875" dirty="0"/>
          </a:p>
        </p:txBody>
      </p:sp>
      <p:sp>
        <p:nvSpPr>
          <p:cNvPr id="14" name="Shape 12"/>
          <p:cNvSpPr/>
          <p:nvPr/>
        </p:nvSpPr>
        <p:spPr>
          <a:xfrm>
            <a:off x="1333454" y="5449387"/>
            <a:ext cx="15621071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5" name="Text 13"/>
          <p:cNvSpPr/>
          <p:nvPr/>
        </p:nvSpPr>
        <p:spPr>
          <a:xfrm>
            <a:off x="1333454" y="5723362"/>
            <a:ext cx="3143187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學術機構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33454" y="6104545"/>
            <a:ext cx="3143187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0" kern="0" dirty="0">
                <a:solidFill>
                  <a:srgbClr val="8C7B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ACADEMIA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648077" y="5723362"/>
            <a:ext cx="12675641" cy="87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684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中山大學管理學院中小企業研訓中心・國立臺中教育大學國際企業學系・國立高雄餐旅大學・銘傳大學・健行科大商學院・崑山大學企管系・醒吾科技大學</a:t>
            </a:r>
            <a:endParaRPr lang="en-US" sz="1875" dirty="0"/>
          </a:p>
        </p:txBody>
      </p:sp>
      <p:sp>
        <p:nvSpPr>
          <p:cNvPr id="18" name="Shape 16"/>
          <p:cNvSpPr/>
          <p:nvPr/>
        </p:nvSpPr>
        <p:spPr>
          <a:xfrm>
            <a:off x="1333454" y="6823388"/>
            <a:ext cx="15621071" cy="9525"/>
          </a:xfrm>
          <a:prstGeom prst="rect">
            <a:avLst/>
          </a:prstGeom>
          <a:solidFill>
            <a:srgbClr val="CFC3B1"/>
          </a:solidFill>
          <a:ln/>
        </p:spPr>
      </p:sp>
      <p:sp>
        <p:nvSpPr>
          <p:cNvPr id="19" name="Text 17"/>
          <p:cNvSpPr/>
          <p:nvPr/>
        </p:nvSpPr>
        <p:spPr>
          <a:xfrm>
            <a:off x="1333454" y="7097363"/>
            <a:ext cx="3143187" cy="4192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9E1B2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協會・醫療・平台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1333454" y="7478546"/>
            <a:ext cx="3143187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0" kern="0" dirty="0">
                <a:solidFill>
                  <a:srgbClr val="8C7B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ASSOCIATIONS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648077" y="7097363"/>
            <a:ext cx="12675641" cy="87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684"/>
              </a:lnSpc>
              <a:buNone/>
            </a:pPr>
            <a:r>
              <a:rPr lang="en-US" sz="1875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中國生產力中心企業家研習營・中華民國國際行銷傳播經理人協會・中小企業協會・扶輪社・台北市青商會・104 人資市集・1111 人力銀行・署立台北醫院・新樓醫院</a:t>
            </a:r>
            <a:endParaRPr lang="en-US" sz="187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EAE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33454" y="1084047"/>
            <a:ext cx="533347" cy="19013"/>
          </a:xfrm>
          <a:prstGeom prst="rect">
            <a:avLst/>
          </a:prstGeom>
          <a:solidFill>
            <a:srgbClr val="9E1B22"/>
          </a:solidFill>
          <a:ln/>
        </p:spPr>
      </p:sp>
      <p:sp>
        <p:nvSpPr>
          <p:cNvPr id="3" name="Text 1"/>
          <p:cNvSpPr/>
          <p:nvPr/>
        </p:nvSpPr>
        <p:spPr>
          <a:xfrm>
            <a:off x="2038208" y="952443"/>
            <a:ext cx="2497604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9E1B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TRUSTED BY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454" y="1501310"/>
            <a:ext cx="4576473" cy="7809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453"/>
              </a:lnSpc>
              <a:buNone/>
            </a:pPr>
            <a:r>
              <a:rPr lang="en-US" sz="4500" b="1" spc="180" kern="0" dirty="0">
                <a:solidFill>
                  <a:srgbClr val="1A171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知名企業的信任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10858570" y="1402349"/>
            <a:ext cx="6278834" cy="8799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627"/>
              </a:lnSpc>
              <a:buNone/>
            </a:pPr>
            <a:r>
              <a:rPr lang="en-US" sz="1950" dirty="0">
                <a:solidFill>
                  <a:srgbClr val="3A34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戰國策集團服務超過 3 萬家企業，涵蓋上市櫃公司、國際品牌、政府與學術單位。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333454" y="2777553"/>
            <a:ext cx="1819268" cy="2084024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8526" b="-8526"/>
          <a:stretch/>
        </p:blipFill>
        <p:spPr>
          <a:xfrm>
            <a:off x="1466777" y="2910875"/>
            <a:ext cx="1552623" cy="181737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305116" y="2777553"/>
            <a:ext cx="1819268" cy="2084024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8526" b="-8526"/>
          <a:stretch/>
        </p:blipFill>
        <p:spPr>
          <a:xfrm>
            <a:off x="3438438" y="2910875"/>
            <a:ext cx="1552623" cy="1817378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5276777" y="2777553"/>
            <a:ext cx="1819326" cy="2084024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-8524" b="-8524"/>
          <a:stretch/>
        </p:blipFill>
        <p:spPr>
          <a:xfrm>
            <a:off x="5410100" y="2910875"/>
            <a:ext cx="1552681" cy="1817378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7248496" y="2777553"/>
            <a:ext cx="1819268" cy="2084024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-8526" b="-8526"/>
          <a:stretch/>
        </p:blipFill>
        <p:spPr>
          <a:xfrm>
            <a:off x="7381819" y="2910875"/>
            <a:ext cx="1552623" cy="1817378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9220158" y="2777553"/>
            <a:ext cx="1819268" cy="2084024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8526" b="-8526"/>
          <a:stretch/>
        </p:blipFill>
        <p:spPr>
          <a:xfrm>
            <a:off x="9353480" y="2910875"/>
            <a:ext cx="1552623" cy="1817378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11191819" y="2777553"/>
            <a:ext cx="1819326" cy="2084024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-8524" b="-8524"/>
          <a:stretch/>
        </p:blipFill>
        <p:spPr>
          <a:xfrm>
            <a:off x="11325141" y="2910875"/>
            <a:ext cx="1552681" cy="1817378"/>
          </a:xfrm>
          <a:prstGeom prst="rect">
            <a:avLst/>
          </a:prstGeom>
        </p:spPr>
      </p:pic>
      <p:sp>
        <p:nvSpPr>
          <p:cNvPr id="18" name="Shape 10"/>
          <p:cNvSpPr/>
          <p:nvPr/>
        </p:nvSpPr>
        <p:spPr>
          <a:xfrm>
            <a:off x="13163538" y="2777553"/>
            <a:ext cx="1819268" cy="2084024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-8844" b="-8844"/>
          <a:stretch/>
        </p:blipFill>
        <p:spPr>
          <a:xfrm>
            <a:off x="13296860" y="2910875"/>
            <a:ext cx="1552623" cy="1817378"/>
          </a:xfrm>
          <a:prstGeom prst="rect">
            <a:avLst/>
          </a:prstGeom>
        </p:spPr>
      </p:pic>
      <p:sp>
        <p:nvSpPr>
          <p:cNvPr id="20" name="Shape 11"/>
          <p:cNvSpPr/>
          <p:nvPr/>
        </p:nvSpPr>
        <p:spPr>
          <a:xfrm>
            <a:off x="15135199" y="2777553"/>
            <a:ext cx="1819326" cy="2084024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-8206" b="-8206"/>
          <a:stretch/>
        </p:blipFill>
        <p:spPr>
          <a:xfrm>
            <a:off x="15268522" y="2910875"/>
            <a:ext cx="1552681" cy="1817378"/>
          </a:xfrm>
          <a:prstGeom prst="rect">
            <a:avLst/>
          </a:prstGeom>
        </p:spPr>
      </p:pic>
      <p:sp>
        <p:nvSpPr>
          <p:cNvPr id="22" name="Shape 12"/>
          <p:cNvSpPr/>
          <p:nvPr/>
        </p:nvSpPr>
        <p:spPr>
          <a:xfrm>
            <a:off x="1333454" y="5013970"/>
            <a:ext cx="1819268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-8210" b="-8210"/>
          <a:stretch/>
        </p:blipFill>
        <p:spPr>
          <a:xfrm>
            <a:off x="1466777" y="5147292"/>
            <a:ext cx="1552623" cy="1817436"/>
          </a:xfrm>
          <a:prstGeom prst="rect">
            <a:avLst/>
          </a:prstGeom>
        </p:spPr>
      </p:pic>
      <p:sp>
        <p:nvSpPr>
          <p:cNvPr id="24" name="Shape 13"/>
          <p:cNvSpPr/>
          <p:nvPr/>
        </p:nvSpPr>
        <p:spPr>
          <a:xfrm>
            <a:off x="3305116" y="5013970"/>
            <a:ext cx="1819268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-8528" b="-8528"/>
          <a:stretch/>
        </p:blipFill>
        <p:spPr>
          <a:xfrm>
            <a:off x="3438438" y="5147292"/>
            <a:ext cx="1552623" cy="1817436"/>
          </a:xfrm>
          <a:prstGeom prst="rect">
            <a:avLst/>
          </a:prstGeom>
        </p:spPr>
      </p:pic>
      <p:sp>
        <p:nvSpPr>
          <p:cNvPr id="26" name="Shape 14"/>
          <p:cNvSpPr/>
          <p:nvPr/>
        </p:nvSpPr>
        <p:spPr>
          <a:xfrm>
            <a:off x="5276777" y="5013970"/>
            <a:ext cx="1819326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rcRect l="0" r="0" t="-8526" b="-8526"/>
          <a:stretch/>
        </p:blipFill>
        <p:spPr>
          <a:xfrm>
            <a:off x="5410100" y="5147292"/>
            <a:ext cx="1552681" cy="1817436"/>
          </a:xfrm>
          <a:prstGeom prst="rect">
            <a:avLst/>
          </a:prstGeom>
        </p:spPr>
      </p:pic>
      <p:sp>
        <p:nvSpPr>
          <p:cNvPr id="28" name="Shape 15"/>
          <p:cNvSpPr/>
          <p:nvPr/>
        </p:nvSpPr>
        <p:spPr>
          <a:xfrm>
            <a:off x="7248496" y="5013970"/>
            <a:ext cx="1819268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29" name="Image 11" descr="preencoded.png">    </p:cNvPr>
          <p:cNvPicPr>
            <a:picLocks noChangeAspect="1"/>
          </p:cNvPicPr>
          <p:nvPr/>
        </p:nvPicPr>
        <p:blipFill>
          <a:blip r:embed="rId12"/>
          <a:srcRect l="0" r="0" t="-66427" b="-66427"/>
          <a:stretch/>
        </p:blipFill>
        <p:spPr>
          <a:xfrm>
            <a:off x="7381819" y="5147292"/>
            <a:ext cx="1552623" cy="1817436"/>
          </a:xfrm>
          <a:prstGeom prst="rect">
            <a:avLst/>
          </a:prstGeom>
        </p:spPr>
      </p:pic>
      <p:sp>
        <p:nvSpPr>
          <p:cNvPr id="30" name="Shape 16"/>
          <p:cNvSpPr/>
          <p:nvPr/>
        </p:nvSpPr>
        <p:spPr>
          <a:xfrm>
            <a:off x="9220158" y="5013970"/>
            <a:ext cx="1819268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1" name="Image 12" descr="preencoded.png">    </p:cNvPr>
          <p:cNvPicPr>
            <a:picLocks noChangeAspect="1"/>
          </p:cNvPicPr>
          <p:nvPr/>
        </p:nvPicPr>
        <p:blipFill>
          <a:blip r:embed="rId13"/>
          <a:srcRect l="0" r="0" t="-8528" b="-8528"/>
          <a:stretch/>
        </p:blipFill>
        <p:spPr>
          <a:xfrm>
            <a:off x="9353480" y="5147292"/>
            <a:ext cx="1552623" cy="1817436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11191819" y="5013970"/>
            <a:ext cx="1819326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3" name="Image 13" descr="preencoded.png">    </p:cNvPr>
          <p:cNvPicPr>
            <a:picLocks noChangeAspect="1"/>
          </p:cNvPicPr>
          <p:nvPr/>
        </p:nvPicPr>
        <p:blipFill>
          <a:blip r:embed="rId14"/>
          <a:srcRect l="0" r="0" t="-8526" b="-8526"/>
          <a:stretch/>
        </p:blipFill>
        <p:spPr>
          <a:xfrm>
            <a:off x="11325141" y="5147292"/>
            <a:ext cx="1552681" cy="1817436"/>
          </a:xfrm>
          <a:prstGeom prst="rect">
            <a:avLst/>
          </a:prstGeom>
        </p:spPr>
      </p:pic>
      <p:sp>
        <p:nvSpPr>
          <p:cNvPr id="34" name="Shape 18"/>
          <p:cNvSpPr/>
          <p:nvPr/>
        </p:nvSpPr>
        <p:spPr>
          <a:xfrm>
            <a:off x="13163538" y="5013970"/>
            <a:ext cx="1819268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5" name="Image 14" descr="preencoded.png">    </p:cNvPr>
          <p:cNvPicPr>
            <a:picLocks noChangeAspect="1"/>
          </p:cNvPicPr>
          <p:nvPr/>
        </p:nvPicPr>
        <p:blipFill>
          <a:blip r:embed="rId15"/>
          <a:srcRect l="0" r="0" t="-8846" b="-8846"/>
          <a:stretch/>
        </p:blipFill>
        <p:spPr>
          <a:xfrm>
            <a:off x="13296860" y="5147292"/>
            <a:ext cx="1552623" cy="1817436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15135199" y="5013970"/>
            <a:ext cx="1819326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7" name="Image 15" descr="preencoded.png">    </p:cNvPr>
          <p:cNvPicPr>
            <a:picLocks noChangeAspect="1"/>
          </p:cNvPicPr>
          <p:nvPr/>
        </p:nvPicPr>
        <p:blipFill>
          <a:blip r:embed="rId16"/>
          <a:srcRect l="0" r="0" t="-8844" b="-8844"/>
          <a:stretch/>
        </p:blipFill>
        <p:spPr>
          <a:xfrm>
            <a:off x="15268522" y="5147292"/>
            <a:ext cx="1552681" cy="1817436"/>
          </a:xfrm>
          <a:prstGeom prst="rect">
            <a:avLst/>
          </a:prstGeom>
        </p:spPr>
      </p:pic>
      <p:sp>
        <p:nvSpPr>
          <p:cNvPr id="38" name="Shape 20"/>
          <p:cNvSpPr/>
          <p:nvPr/>
        </p:nvSpPr>
        <p:spPr>
          <a:xfrm>
            <a:off x="1333454" y="7250443"/>
            <a:ext cx="1819268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9" name="Image 16" descr="preencoded.png">    </p:cNvPr>
          <p:cNvPicPr>
            <a:picLocks noChangeAspect="1"/>
          </p:cNvPicPr>
          <p:nvPr/>
        </p:nvPicPr>
        <p:blipFill>
          <a:blip r:embed="rId17"/>
          <a:srcRect l="0" r="0" t="-8846" b="-8846"/>
          <a:stretch/>
        </p:blipFill>
        <p:spPr>
          <a:xfrm>
            <a:off x="1466777" y="7383766"/>
            <a:ext cx="1552623" cy="1817436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305116" y="7250443"/>
            <a:ext cx="1819268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1" name="Image 17" descr="preencoded.png">    </p:cNvPr>
          <p:cNvPicPr>
            <a:picLocks noChangeAspect="1"/>
          </p:cNvPicPr>
          <p:nvPr/>
        </p:nvPicPr>
        <p:blipFill>
          <a:blip r:embed="rId18"/>
          <a:srcRect l="0" r="0" t="-8846" b="-8846"/>
          <a:stretch/>
        </p:blipFill>
        <p:spPr>
          <a:xfrm>
            <a:off x="3438438" y="7383766"/>
            <a:ext cx="1552623" cy="1817436"/>
          </a:xfrm>
          <a:prstGeom prst="rect">
            <a:avLst/>
          </a:prstGeom>
        </p:spPr>
      </p:pic>
      <p:sp>
        <p:nvSpPr>
          <p:cNvPr id="42" name="Shape 22"/>
          <p:cNvSpPr/>
          <p:nvPr/>
        </p:nvSpPr>
        <p:spPr>
          <a:xfrm>
            <a:off x="5276777" y="7250443"/>
            <a:ext cx="1819326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3" name="Image 18" descr="preencoded.png">    </p:cNvPr>
          <p:cNvPicPr>
            <a:picLocks noChangeAspect="1"/>
          </p:cNvPicPr>
          <p:nvPr/>
        </p:nvPicPr>
        <p:blipFill>
          <a:blip r:embed="rId19"/>
          <a:srcRect l="0" r="0" t="-8844" b="-8844"/>
          <a:stretch/>
        </p:blipFill>
        <p:spPr>
          <a:xfrm>
            <a:off x="5410100" y="7383766"/>
            <a:ext cx="1552681" cy="1817436"/>
          </a:xfrm>
          <a:prstGeom prst="rect">
            <a:avLst/>
          </a:prstGeom>
        </p:spPr>
      </p:pic>
      <p:sp>
        <p:nvSpPr>
          <p:cNvPr id="44" name="Shape 23"/>
          <p:cNvSpPr/>
          <p:nvPr/>
        </p:nvSpPr>
        <p:spPr>
          <a:xfrm>
            <a:off x="7248496" y="7250443"/>
            <a:ext cx="1819268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5" name="Image 19" descr="preencoded.png">    </p:cNvPr>
          <p:cNvPicPr>
            <a:picLocks noChangeAspect="1"/>
          </p:cNvPicPr>
          <p:nvPr/>
        </p:nvPicPr>
        <p:blipFill>
          <a:blip r:embed="rId20"/>
          <a:srcRect l="0" r="0" t="-8846" b="-8846"/>
          <a:stretch/>
        </p:blipFill>
        <p:spPr>
          <a:xfrm>
            <a:off x="7381819" y="7383766"/>
            <a:ext cx="1552623" cy="1817436"/>
          </a:xfrm>
          <a:prstGeom prst="rect">
            <a:avLst/>
          </a:prstGeom>
        </p:spPr>
      </p:pic>
      <p:sp>
        <p:nvSpPr>
          <p:cNvPr id="46" name="Shape 24"/>
          <p:cNvSpPr/>
          <p:nvPr/>
        </p:nvSpPr>
        <p:spPr>
          <a:xfrm>
            <a:off x="9220158" y="7250443"/>
            <a:ext cx="1819268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7" name="Image 20" descr="preencoded.png">    </p:cNvPr>
          <p:cNvPicPr>
            <a:picLocks noChangeAspect="1"/>
          </p:cNvPicPr>
          <p:nvPr/>
        </p:nvPicPr>
        <p:blipFill>
          <a:blip r:embed="rId21"/>
          <a:srcRect l="0" r="0" t="-8528" b="-8528"/>
          <a:stretch/>
        </p:blipFill>
        <p:spPr>
          <a:xfrm>
            <a:off x="9353480" y="7383766"/>
            <a:ext cx="1552623" cy="1817436"/>
          </a:xfrm>
          <a:prstGeom prst="rect">
            <a:avLst/>
          </a:prstGeom>
        </p:spPr>
      </p:pic>
      <p:sp>
        <p:nvSpPr>
          <p:cNvPr id="48" name="Shape 25"/>
          <p:cNvSpPr/>
          <p:nvPr/>
        </p:nvSpPr>
        <p:spPr>
          <a:xfrm>
            <a:off x="11191819" y="7250443"/>
            <a:ext cx="1819326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9" name="Image 21" descr="preencoded.png">    </p:cNvPr>
          <p:cNvPicPr>
            <a:picLocks noChangeAspect="1"/>
          </p:cNvPicPr>
          <p:nvPr/>
        </p:nvPicPr>
        <p:blipFill>
          <a:blip r:embed="rId22"/>
          <a:srcRect l="0" r="0" t="-8526" b="-8526"/>
          <a:stretch/>
        </p:blipFill>
        <p:spPr>
          <a:xfrm>
            <a:off x="11325141" y="7383766"/>
            <a:ext cx="1552681" cy="1817436"/>
          </a:xfrm>
          <a:prstGeom prst="rect">
            <a:avLst/>
          </a:prstGeom>
        </p:spPr>
      </p:pic>
      <p:sp>
        <p:nvSpPr>
          <p:cNvPr id="50" name="Shape 26"/>
          <p:cNvSpPr/>
          <p:nvPr/>
        </p:nvSpPr>
        <p:spPr>
          <a:xfrm>
            <a:off x="13163538" y="7250443"/>
            <a:ext cx="1819268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51" name="Image 22" descr="preencoded.png">    </p:cNvPr>
          <p:cNvPicPr>
            <a:picLocks noChangeAspect="1"/>
          </p:cNvPicPr>
          <p:nvPr/>
        </p:nvPicPr>
        <p:blipFill>
          <a:blip r:embed="rId23"/>
          <a:srcRect l="0" r="0" t="-8528" b="-8528"/>
          <a:stretch/>
        </p:blipFill>
        <p:spPr>
          <a:xfrm>
            <a:off x="13296860" y="7383766"/>
            <a:ext cx="1552623" cy="1817436"/>
          </a:xfrm>
          <a:prstGeom prst="rect">
            <a:avLst/>
          </a:prstGeom>
        </p:spPr>
      </p:pic>
      <p:sp>
        <p:nvSpPr>
          <p:cNvPr id="52" name="Shape 27"/>
          <p:cNvSpPr/>
          <p:nvPr/>
        </p:nvSpPr>
        <p:spPr>
          <a:xfrm>
            <a:off x="15135199" y="7250443"/>
            <a:ext cx="1819326" cy="2084081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53" name="Image 23" descr="preencoded.png">    </p:cNvPr>
          <p:cNvPicPr>
            <a:picLocks noChangeAspect="1"/>
          </p:cNvPicPr>
          <p:nvPr/>
        </p:nvPicPr>
        <p:blipFill>
          <a:blip r:embed="rId24"/>
          <a:srcRect l="0" r="0" t="-8526" b="-8526"/>
          <a:stretch/>
        </p:blipFill>
        <p:spPr>
          <a:xfrm>
            <a:off x="15268522" y="7383766"/>
            <a:ext cx="1552681" cy="181743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9E1B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33454" y="2230346"/>
            <a:ext cx="7962951" cy="3203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585" kern="0" dirty="0">
                <a:solidFill>
                  <a:srgbClr val="F0D9B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ENGAGEMENTS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1333454" y="2817355"/>
            <a:ext cx="7456218" cy="185169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277"/>
              </a:lnSpc>
              <a:buNone/>
            </a:pPr>
            <a:r>
              <a:rPr lang="en-US" sz="5100" b="1" spc="204" kern="0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顧問輔導、企業內訓、 公開課程、演講合作</a:t>
            </a:r>
            <a:endParaRPr lang="en-US" sz="5100" dirty="0"/>
          </a:p>
        </p:txBody>
      </p:sp>
      <p:sp>
        <p:nvSpPr>
          <p:cNvPr id="4" name="Text 2"/>
          <p:cNvSpPr/>
          <p:nvPr/>
        </p:nvSpPr>
        <p:spPr>
          <a:xfrm>
            <a:off x="1333454" y="4935740"/>
            <a:ext cx="7456218" cy="9447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526"/>
              </a:lnSpc>
              <a:buNone/>
            </a:pPr>
            <a:r>
              <a:rPr lang="en-US" sz="2100" dirty="0">
                <a:solidFill>
                  <a:srgbClr val="F7E9E4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站在創業或轉型的十字路口？以實戰與信念，一起打造真正穩健的事業未來。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1333454" y="6299604"/>
            <a:ext cx="1904943" cy="1904943"/>
          </a:xfrm>
          <a:prstGeom prst="rect">
            <a:avLst/>
          </a:prstGeom>
          <a:solidFill>
            <a:srgbClr val="F3EEE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447706" y="6413856"/>
            <a:ext cx="1676439" cy="167643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581267" y="6793607"/>
            <a:ext cx="4039684" cy="4962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3EEE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掃描加入 LINE 預約洽詢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3581267" y="7366013"/>
            <a:ext cx="4039684" cy="3826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F0D9B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LINE @119m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9715478" y="4329031"/>
            <a:ext cx="7239047" cy="9525"/>
          </a:xfrm>
          <a:prstGeom prst="rect">
            <a:avLst/>
          </a:prstGeom>
          <a:solidFill>
            <a:srgbClr val="F3EEE6">
              <a:alpha val="40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9715478" y="4685187"/>
            <a:ext cx="1676388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0" kern="0" dirty="0">
                <a:solidFill>
                  <a:srgbClr val="F0D9B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PHONE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1468028" y="4545909"/>
            <a:ext cx="6035147" cy="470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F3EE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0800-003-191</a:t>
            </a:r>
            <a:endParaRPr lang="en-US" sz="3000" dirty="0"/>
          </a:p>
        </p:txBody>
      </p:sp>
      <p:sp>
        <p:nvSpPr>
          <p:cNvPr id="12" name="Shape 9"/>
          <p:cNvSpPr/>
          <p:nvPr/>
        </p:nvSpPr>
        <p:spPr>
          <a:xfrm>
            <a:off x="9715478" y="5187953"/>
            <a:ext cx="7239047" cy="9525"/>
          </a:xfrm>
          <a:prstGeom prst="rect">
            <a:avLst/>
          </a:prstGeom>
          <a:solidFill>
            <a:srgbClr val="F3EEE6">
              <a:alpha val="40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9715478" y="5544110"/>
            <a:ext cx="1676388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0" kern="0" dirty="0">
                <a:solidFill>
                  <a:srgbClr val="F0D9B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LINE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1468028" y="5404831"/>
            <a:ext cx="6035147" cy="470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F3EE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@119m</a:t>
            </a:r>
            <a:endParaRPr lang="en-US" sz="3000" dirty="0"/>
          </a:p>
        </p:txBody>
      </p:sp>
      <p:sp>
        <p:nvSpPr>
          <p:cNvPr id="15" name="Shape 12"/>
          <p:cNvSpPr/>
          <p:nvPr/>
        </p:nvSpPr>
        <p:spPr>
          <a:xfrm>
            <a:off x="9715478" y="6046875"/>
            <a:ext cx="7239047" cy="9525"/>
          </a:xfrm>
          <a:prstGeom prst="rect">
            <a:avLst/>
          </a:prstGeom>
          <a:solidFill>
            <a:srgbClr val="F3EEE6">
              <a:alpha val="40000"/>
            </a:srgbClr>
          </a:solidFill>
          <a:ln/>
        </p:spPr>
      </p:sp>
      <p:sp>
        <p:nvSpPr>
          <p:cNvPr id="16" name="Text 13"/>
          <p:cNvSpPr/>
          <p:nvPr/>
        </p:nvSpPr>
        <p:spPr>
          <a:xfrm>
            <a:off x="9715478" y="6403032"/>
            <a:ext cx="1676388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0" kern="0" dirty="0">
                <a:solidFill>
                  <a:srgbClr val="F0D9B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EMAIL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11468028" y="6263754"/>
            <a:ext cx="6035147" cy="4705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F3EE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ceo@ai.com.tw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9715478" y="8197216"/>
            <a:ext cx="7239047" cy="9525"/>
          </a:xfrm>
          <a:prstGeom prst="rect">
            <a:avLst/>
          </a:prstGeom>
          <a:solidFill>
            <a:srgbClr val="F3EEE6">
              <a:alpha val="4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715478" y="6905798"/>
            <a:ext cx="7239047" cy="9525"/>
          </a:xfrm>
          <a:prstGeom prst="rect">
            <a:avLst/>
          </a:prstGeom>
          <a:solidFill>
            <a:srgbClr val="F3EEE6">
              <a:alpha val="40000"/>
            </a:srgbClr>
          </a:solidFill>
          <a:ln/>
        </p:spPr>
      </p:sp>
      <p:sp>
        <p:nvSpPr>
          <p:cNvPr id="20" name="Text 17"/>
          <p:cNvSpPr/>
          <p:nvPr/>
        </p:nvSpPr>
        <p:spPr>
          <a:xfrm>
            <a:off x="9715478" y="7261954"/>
            <a:ext cx="1676388" cy="2983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0" kern="0" dirty="0">
                <a:solidFill>
                  <a:srgbClr val="F0D9B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WEB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11468028" y="7122676"/>
            <a:ext cx="5651092" cy="9030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F3EE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nss.com.tw · mo.com.tw · AI.com.tw</a:t>
            </a:r>
            <a:endParaRPr lang="en-US" sz="3000" dirty="0"/>
          </a:p>
        </p:txBody>
      </p:sp>
      <p:sp>
        <p:nvSpPr>
          <p:cNvPr id="22" name="Text 19"/>
          <p:cNvSpPr/>
          <p:nvPr/>
        </p:nvSpPr>
        <p:spPr>
          <a:xfrm>
            <a:off x="1333454" y="8814120"/>
            <a:ext cx="557949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0" kern="0" dirty="0">
                <a:solidFill>
                  <a:srgbClr val="F0D9B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NSS GROUP · 戰國策集團 · 戰勝學院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12112020" y="8814120"/>
            <a:ext cx="532675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0" kern="0" dirty="0">
                <a:solidFill>
                  <a:srgbClr val="F0D9B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ONE TO TEN THOUSAND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2026-10-12T04:46:33Z</dcterms:created>
  <dcterms:modified xsi:type="dcterms:W3CDTF">2026-10-12T04:46:33Z</dcterms:modified>
</cp:coreProperties>
</file>