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webp" ContentType="image/webp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</p:sldIdLst>
  <p:notesMasterIdLst>
    <p:notesMasterId r:id="rId48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notesMaster" Target="notesMasters/notesMaster1.xml"/><Relationship Id="rId49" Type="http://schemas.openxmlformats.org/officeDocument/2006/relationships/presProps" Target="presProps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自我介紹＋一句定位：管理王是台灣中小企業的 AI 管理總部。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全程 25 分鐘，重點在第三與第五段：省多少錢、怎麼開始。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段落轉場。語氣放慢，先講客戶現場。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這四件事現場問客戶：中幾項？通常四項全中。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唸出客戶現在在付的軟體名單，通常他們會自己補上更多。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這頁是差異化的鋪陳：國外工具假設員工會主動進系統。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開始講產品。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一句話定義：企業的管理總部。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這是全場最重要的一句話，講慢一點。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不要逐項唸，問客戶目前最痛的是哪三塊，就展開那三塊。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先示範戰情室，老闆最有感。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現場用手機語音建一張任務。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對比 Power BI 要 1-3 個月建模。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零售客戶案例：銷售額 +20%。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科技業案例：跟進轉化率 25%→40%。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電商案例：人工客服負擔 −50%。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財務主管在場時展開這頁。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HR 主管最在意級距與異動。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或稽核在場時講這頁。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多據點客戶特別有感。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收尾強調：免費方案也能用 AI。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效益頁用數字說話，資料來自 app.ai.com.tw/benefits。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問客戶：你每天花多少時間在這四件事上？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把效益換算成一年的金額與工時，收尾再帶到價格頁。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轉場，接下來是為什麼選我們而不是別人。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現場 demo：對手機講一句話建任務。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用一個實際任務舉例，例如「下週辦客戶說明會」。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這是對上 Asana＋HubSpot 拼裝組合最有力的一頁。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法規那一段對財務主管特別重要。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資安是決策者的否決點，主動先講。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進入價格段，語氣轉向數字。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用客戶自己的訂閱清單替換左欄，效果最強。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先問規模，再指向對應方案；多數 30-80 人客戶落在商務型。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用客戶自己的人數與薪資替換，現場算給他看。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挑跟客戶產業最接近的一則深入講。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信任頁。可依客戶產業點名相近的品牌。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用集團規模建立信任：管理王不是新創產品，背後是 26 年的集團。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指出與客戶產業相近的品牌，建立同業信任。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指出與客戶產業相近的品牌，建立同業信任。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藝文與公部門客戶說明服務廣度與穩定度。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強調產業廣度：上市櫃公司都在用我們的服務。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唸兩則就好，重點是「服務即時」這件事。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收尾段，把節奏帶向行動。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強調零風險：先用免費方案驗證再付費。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現場先回答客戶真正問的那兩題，其餘留給書面資料。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現場當下就協助客戶完成註冊，並約下一次導覽時間。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webp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webp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webp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webp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webp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webp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webp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webp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webp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webp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7999" cy="10287000"/>
          </a:xfrm>
          <a:prstGeom prst="rect">
            <a:avLst/>
          </a:prstGeom>
          <a:gradFill rotWithShape="1">
            <a:gsLst>
              <a:gs pos="0">
                <a:srgbClr val="FFDCE3">
                  <a:alpha val="100000"/>
                </a:srgbClr>
              </a:gs>
              <a:gs pos="55000">
                <a:srgbClr val="FFC0CB">
                  <a:alpha val="100000"/>
                </a:srgbClr>
              </a:gs>
              <a:gs pos="100000">
                <a:srgbClr val="FFB3C1">
                  <a:alpha val="100000"/>
                </a:srgbClr>
              </a:gs>
            </a:gsLst>
            <a:lin ang="2040000" scaled="0"/>
          </a:gradFill>
          <a:ln/>
        </p:spPr>
      </p:sp>
      <p:sp>
        <p:nvSpPr>
          <p:cNvPr id="3" name="Text 1"/>
          <p:cNvSpPr/>
          <p:nvPr/>
        </p:nvSpPr>
        <p:spPr>
          <a:xfrm>
            <a:off x="990590" y="914359"/>
            <a:ext cx="3548573" cy="384464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600" kern="0" dirty="0">
                <a:solidFill>
                  <a:srgbClr val="A624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 管理王</a:t>
            </a:r>
            <a:endParaRPr lang="en-US" sz="1875" dirty="0"/>
          </a:p>
        </p:txBody>
      </p:sp>
      <p:sp>
        <p:nvSpPr>
          <p:cNvPr id="4" name="Text 2"/>
          <p:cNvSpPr/>
          <p:nvPr/>
        </p:nvSpPr>
        <p:spPr>
          <a:xfrm>
            <a:off x="8851137" y="914359"/>
            <a:ext cx="3004400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戰國策集團 NSS Group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990590" y="3238139"/>
            <a:ext cx="17937502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dirty="0">
                <a:solidFill>
                  <a:srgbClr val="A624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一站式企業 AI 管理系統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990590" y="4168940"/>
            <a:ext cx="16796024" cy="24657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5086"/>
              </a:lnSpc>
              <a:buNone/>
            </a:pPr>
            <a:r>
              <a:rPr lang="en-US" sz="8850" b="1" spc="89" kern="0" dirty="0">
                <a:solidFill>
                  <a:srgbClr val="1A13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老闆動嘴・AI 動腦 員工動手</a:t>
            </a:r>
            <a:endParaRPr lang="en-US" sz="8850" dirty="0"/>
          </a:p>
        </p:txBody>
      </p:sp>
      <p:sp>
        <p:nvSpPr>
          <p:cNvPr id="7" name="Shape 5"/>
          <p:cNvSpPr/>
          <p:nvPr/>
        </p:nvSpPr>
        <p:spPr>
          <a:xfrm>
            <a:off x="990590" y="6920417"/>
            <a:ext cx="1714500" cy="76179"/>
          </a:xfrm>
          <a:prstGeom prst="rect">
            <a:avLst/>
          </a:prstGeom>
          <a:solidFill>
            <a:srgbClr val="A62438"/>
          </a:solidFill>
          <a:ln/>
        </p:spPr>
      </p:sp>
      <p:sp>
        <p:nvSpPr>
          <p:cNvPr id="8" name="Shape 6"/>
          <p:cNvSpPr/>
          <p:nvPr/>
        </p:nvSpPr>
        <p:spPr>
          <a:xfrm>
            <a:off x="12954000" y="0"/>
            <a:ext cx="5334000" cy="10287000"/>
          </a:xfrm>
          <a:prstGeom prst="rect">
            <a:avLst/>
          </a:prstGeom>
          <a:solidFill>
            <a:srgbClr val="7F7F7F">
              <a:alpha val="8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rcRect l="11088" r="11088" t="0" b="0"/>
          <a:stretch/>
        </p:blipFill>
        <p:spPr>
          <a:xfrm>
            <a:off x="12954000" y="0"/>
            <a:ext cx="5334000" cy="102870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764532" y="9481962"/>
            <a:ext cx="876341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6888513" y="9481962"/>
            <a:ext cx="1344272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8434418" y="9521546"/>
            <a:ext cx="1826986" cy="3448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10419154" y="9481962"/>
            <a:ext cx="2314745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2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7937502" cy="3085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563" kern="0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1875" dirty="0"/>
          </a:p>
        </p:txBody>
      </p:sp>
      <p:sp>
        <p:nvSpPr>
          <p:cNvPr id="3" name="Text 1"/>
          <p:cNvSpPr/>
          <p:nvPr/>
        </p:nvSpPr>
        <p:spPr>
          <a:xfrm>
            <a:off x="990590" y="1318192"/>
            <a:ext cx="17937502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今天的五個段落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990590" y="2656125"/>
            <a:ext cx="7810499" cy="26390"/>
          </a:xfrm>
          <a:prstGeom prst="rect">
            <a:avLst/>
          </a:prstGeom>
          <a:solidFill>
            <a:srgbClr val="1A1311"/>
          </a:solidFill>
          <a:ln/>
        </p:spPr>
      </p:sp>
      <p:sp>
        <p:nvSpPr>
          <p:cNvPr id="5" name="Text 3"/>
          <p:cNvSpPr/>
          <p:nvPr/>
        </p:nvSpPr>
        <p:spPr>
          <a:xfrm>
            <a:off x="990590" y="2911104"/>
            <a:ext cx="923812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60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2123951" y="3069441"/>
            <a:ext cx="3813855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現況盤點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2123951" y="3771652"/>
            <a:ext cx="3813855" cy="4381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403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軟體越買越多，數據越散越亂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9486858" y="2656125"/>
            <a:ext cx="7810551" cy="26390"/>
          </a:xfrm>
          <a:prstGeom prst="rect">
            <a:avLst/>
          </a:prstGeom>
          <a:solidFill>
            <a:srgbClr val="1A1311"/>
          </a:solidFill>
          <a:ln/>
        </p:spPr>
      </p:sp>
      <p:sp>
        <p:nvSpPr>
          <p:cNvPr id="9" name="Text 7"/>
          <p:cNvSpPr/>
          <p:nvPr/>
        </p:nvSpPr>
        <p:spPr>
          <a:xfrm>
            <a:off x="9486858" y="2911104"/>
            <a:ext cx="923812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60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6000" dirty="0"/>
          </a:p>
        </p:txBody>
      </p:sp>
      <p:sp>
        <p:nvSpPr>
          <p:cNvPr id="10" name="Text 8"/>
          <p:cNvSpPr/>
          <p:nvPr/>
        </p:nvSpPr>
        <p:spPr>
          <a:xfrm>
            <a:off x="10620220" y="3069441"/>
            <a:ext cx="2902063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系統全貌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10620220" y="3771652"/>
            <a:ext cx="2902063" cy="4381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403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大系統與 71 項功能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990590" y="4533601"/>
            <a:ext cx="7810499" cy="26390"/>
          </a:xfrm>
          <a:prstGeom prst="rect">
            <a:avLst/>
          </a:prstGeom>
          <a:solidFill>
            <a:srgbClr val="1A1311"/>
          </a:solidFill>
          <a:ln/>
        </p:spPr>
      </p:sp>
      <p:sp>
        <p:nvSpPr>
          <p:cNvPr id="13" name="Text 11"/>
          <p:cNvSpPr/>
          <p:nvPr/>
        </p:nvSpPr>
        <p:spPr>
          <a:xfrm>
            <a:off x="990590" y="4788580"/>
            <a:ext cx="923812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60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6000" dirty="0"/>
          </a:p>
        </p:txBody>
      </p:sp>
      <p:sp>
        <p:nvSpPr>
          <p:cNvPr id="14" name="Text 12"/>
          <p:cNvSpPr/>
          <p:nvPr/>
        </p:nvSpPr>
        <p:spPr>
          <a:xfrm>
            <a:off x="2123951" y="4946918"/>
            <a:ext cx="2904671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三大差異</a:t>
            </a:r>
            <a:endParaRPr lang="en-US" sz="3300" dirty="0"/>
          </a:p>
        </p:txBody>
      </p:sp>
      <p:sp>
        <p:nvSpPr>
          <p:cNvPr id="15" name="Text 13"/>
          <p:cNvSpPr/>
          <p:nvPr/>
        </p:nvSpPr>
        <p:spPr>
          <a:xfrm>
            <a:off x="2123951" y="5649129"/>
            <a:ext cx="2904671" cy="4381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403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AI、在地化、資料打通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9486858" y="4533601"/>
            <a:ext cx="7810551" cy="26390"/>
          </a:xfrm>
          <a:prstGeom prst="rect">
            <a:avLst/>
          </a:prstGeom>
          <a:solidFill>
            <a:srgbClr val="1A1311"/>
          </a:solidFill>
          <a:ln/>
        </p:spPr>
      </p:sp>
      <p:sp>
        <p:nvSpPr>
          <p:cNvPr id="17" name="Text 15"/>
          <p:cNvSpPr/>
          <p:nvPr/>
        </p:nvSpPr>
        <p:spPr>
          <a:xfrm>
            <a:off x="9486858" y="4788580"/>
            <a:ext cx="923812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60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6000" dirty="0"/>
          </a:p>
        </p:txBody>
      </p:sp>
      <p:sp>
        <p:nvSpPr>
          <p:cNvPr id="18" name="Text 16"/>
          <p:cNvSpPr/>
          <p:nvPr/>
        </p:nvSpPr>
        <p:spPr>
          <a:xfrm>
            <a:off x="10620220" y="4946918"/>
            <a:ext cx="2640353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成本與成效</a:t>
            </a:r>
            <a:endParaRPr lang="en-US" sz="3300" dirty="0"/>
          </a:p>
        </p:txBody>
      </p:sp>
      <p:sp>
        <p:nvSpPr>
          <p:cNvPr id="19" name="Text 17"/>
          <p:cNvSpPr/>
          <p:nvPr/>
        </p:nvSpPr>
        <p:spPr>
          <a:xfrm>
            <a:off x="10620220" y="5649129"/>
            <a:ext cx="2640353" cy="4381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403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方案定價與回本試算</a:t>
            </a:r>
            <a:endParaRPr lang="en-US" sz="2100" dirty="0"/>
          </a:p>
        </p:txBody>
      </p:sp>
      <p:sp>
        <p:nvSpPr>
          <p:cNvPr id="20" name="Shape 18"/>
          <p:cNvSpPr/>
          <p:nvPr/>
        </p:nvSpPr>
        <p:spPr>
          <a:xfrm>
            <a:off x="990590" y="6411077"/>
            <a:ext cx="7810499" cy="26390"/>
          </a:xfrm>
          <a:prstGeom prst="rect">
            <a:avLst/>
          </a:prstGeom>
          <a:solidFill>
            <a:srgbClr val="1A1311"/>
          </a:solidFill>
          <a:ln/>
        </p:spPr>
      </p:sp>
      <p:sp>
        <p:nvSpPr>
          <p:cNvPr id="21" name="Text 19"/>
          <p:cNvSpPr/>
          <p:nvPr/>
        </p:nvSpPr>
        <p:spPr>
          <a:xfrm>
            <a:off x="990590" y="6666056"/>
            <a:ext cx="923812" cy="8001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42"/>
              </a:lnSpc>
              <a:buNone/>
            </a:pPr>
            <a:r>
              <a:rPr lang="en-US" sz="60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6000" dirty="0"/>
          </a:p>
        </p:txBody>
      </p:sp>
      <p:sp>
        <p:nvSpPr>
          <p:cNvPr id="22" name="Text 20"/>
          <p:cNvSpPr/>
          <p:nvPr/>
        </p:nvSpPr>
        <p:spPr>
          <a:xfrm>
            <a:off x="2123951" y="6824394"/>
            <a:ext cx="2640353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如何開始</a:t>
            </a:r>
            <a:endParaRPr lang="en-US" sz="3300" dirty="0"/>
          </a:p>
        </p:txBody>
      </p:sp>
      <p:sp>
        <p:nvSpPr>
          <p:cNvPr id="23" name="Text 21"/>
          <p:cNvSpPr/>
          <p:nvPr/>
        </p:nvSpPr>
        <p:spPr>
          <a:xfrm>
            <a:off x="2123951" y="7526605"/>
            <a:ext cx="2640353" cy="4381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403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導入時程與免費試用</a:t>
            </a:r>
            <a:endParaRPr lang="en-US" sz="2100" dirty="0"/>
          </a:p>
        </p:txBody>
      </p:sp>
      <p:sp>
        <p:nvSpPr>
          <p:cNvPr id="24" name="Shape 22"/>
          <p:cNvSpPr/>
          <p:nvPr/>
        </p:nvSpPr>
        <p:spPr>
          <a:xfrm>
            <a:off x="9486858" y="6411077"/>
            <a:ext cx="7810551" cy="2000250"/>
          </a:xfrm>
          <a:prstGeom prst="rect">
            <a:avLst/>
          </a:prstGeom>
          <a:solidFill>
            <a:srgbClr val="7F7F7F">
              <a:alpha val="8000"/>
            </a:srgbClr>
          </a:solidFill>
          <a:ln/>
        </p:spPr>
      </p:sp>
      <p:pic>
        <p:nvPicPr>
          <p:cNvPr id="2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27236" b="27236"/>
          <a:stretch/>
        </p:blipFill>
        <p:spPr>
          <a:xfrm>
            <a:off x="9486858" y="6411077"/>
            <a:ext cx="7810551" cy="2000250"/>
          </a:xfrm>
          <a:prstGeom prst="rect">
            <a:avLst/>
          </a:prstGeom>
        </p:spPr>
      </p:pic>
      <p:sp>
        <p:nvSpPr>
          <p:cNvPr id="26" name="Text 23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27" name="Text 24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28" name="Text 25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6662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3365964"/>
            <a:ext cx="17937502" cy="1323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276"/>
              </a:lnSpc>
              <a:buNone/>
            </a:pPr>
            <a:r>
              <a:rPr lang="en-US" sz="11250" b="1" dirty="0">
                <a:solidFill>
                  <a:srgbClr val="FFC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1250" dirty="0"/>
          </a:p>
        </p:txBody>
      </p:sp>
      <p:sp>
        <p:nvSpPr>
          <p:cNvPr id="3" name="Text 1"/>
          <p:cNvSpPr/>
          <p:nvPr/>
        </p:nvSpPr>
        <p:spPr>
          <a:xfrm>
            <a:off x="990590" y="4937589"/>
            <a:ext cx="17937502" cy="13509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現況盤點</a:t>
            </a:r>
            <a:endParaRPr lang="en-US" sz="7200" dirty="0"/>
          </a:p>
        </p:txBody>
      </p:sp>
      <p:sp>
        <p:nvSpPr>
          <p:cNvPr id="4" name="Text 2"/>
          <p:cNvSpPr/>
          <p:nvPr/>
        </p:nvSpPr>
        <p:spPr>
          <a:xfrm>
            <a:off x="990590" y="6536222"/>
            <a:ext cx="11525250" cy="5562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每天在辦公室真正發生的事，往往不會出現在任何一張報表上。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12192000" y="0"/>
            <a:ext cx="6096000" cy="10287000"/>
          </a:xfrm>
          <a:prstGeom prst="rect">
            <a:avLst/>
          </a:prstGeom>
          <a:solidFill>
            <a:srgbClr val="7F7F7F">
              <a:alpha val="8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5556" r="5556" t="0" b="0"/>
          <a:stretch/>
        </p:blipFill>
        <p:spPr>
          <a:xfrm>
            <a:off x="12192000" y="0"/>
            <a:ext cx="6096000" cy="10287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7937502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台灣中小企業的管理日常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990590" y="2252291"/>
            <a:ext cx="8010535" cy="2443358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16277" y="2658908"/>
            <a:ext cx="7875077" cy="3844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225" kern="0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交辦</a:t>
            </a:r>
            <a:endParaRPr lang="en-US" sz="1875" dirty="0"/>
          </a:p>
        </p:txBody>
      </p:sp>
      <p:sp>
        <p:nvSpPr>
          <p:cNvPr id="5" name="Text 3"/>
          <p:cNvSpPr/>
          <p:nvPr/>
        </p:nvSpPr>
        <p:spPr>
          <a:xfrm>
            <a:off x="1416277" y="3157630"/>
            <a:ext cx="7875077" cy="603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478"/>
              </a:lnSpc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任務丟在 LINE 群組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416277" y="3875716"/>
            <a:ext cx="7875077" cy="4514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750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訊息被洗掉、員工漏看、沒人知道誰負責。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9286874" y="2252291"/>
            <a:ext cx="8010535" cy="2443358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712562" y="2658908"/>
            <a:ext cx="7875077" cy="3844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225" kern="0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客戶</a:t>
            </a:r>
            <a:endParaRPr lang="en-US" sz="1875" dirty="0"/>
          </a:p>
        </p:txBody>
      </p:sp>
      <p:sp>
        <p:nvSpPr>
          <p:cNvPr id="9" name="Text 7"/>
          <p:cNvSpPr/>
          <p:nvPr/>
        </p:nvSpPr>
        <p:spPr>
          <a:xfrm>
            <a:off x="9712562" y="3157630"/>
            <a:ext cx="7875077" cy="603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478"/>
              </a:lnSpc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名單在業務自己的手機裡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9712562" y="3875716"/>
            <a:ext cx="7875077" cy="4514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750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人走了資料就走了，商機進度看不到。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990590" y="4981399"/>
            <a:ext cx="8010535" cy="2443358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416277" y="5388016"/>
            <a:ext cx="7875077" cy="3844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225" kern="0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報表</a:t>
            </a:r>
            <a:endParaRPr lang="en-US" sz="1875" dirty="0"/>
          </a:p>
        </p:txBody>
      </p:sp>
      <p:sp>
        <p:nvSpPr>
          <p:cNvPr id="13" name="Text 11"/>
          <p:cNvSpPr/>
          <p:nvPr/>
        </p:nvSpPr>
        <p:spPr>
          <a:xfrm>
            <a:off x="1416277" y="5886738"/>
            <a:ext cx="7875077" cy="603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478"/>
              </a:lnSpc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每週用 Excel 拼跨部門數字</a:t>
            </a:r>
            <a:endParaRPr lang="en-US" sz="3300" dirty="0"/>
          </a:p>
        </p:txBody>
      </p:sp>
      <p:sp>
        <p:nvSpPr>
          <p:cNvPr id="14" name="Text 12"/>
          <p:cNvSpPr/>
          <p:nvPr/>
        </p:nvSpPr>
        <p:spPr>
          <a:xfrm>
            <a:off x="1416277" y="6604824"/>
            <a:ext cx="7875077" cy="4514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750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老闆每週花 5 小時以上對帳、對數。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9286874" y="4981399"/>
            <a:ext cx="8010535" cy="2443358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712562" y="5388016"/>
            <a:ext cx="7875077" cy="3844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225" kern="0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系統</a:t>
            </a:r>
            <a:endParaRPr lang="en-US" sz="1875" dirty="0"/>
          </a:p>
        </p:txBody>
      </p:sp>
      <p:sp>
        <p:nvSpPr>
          <p:cNvPr id="17" name="Text 15"/>
          <p:cNvSpPr/>
          <p:nvPr/>
        </p:nvSpPr>
        <p:spPr>
          <a:xfrm>
            <a:off x="9712562" y="5886738"/>
            <a:ext cx="7875077" cy="60382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478"/>
              </a:lnSpc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六七套軟體各自為政</a:t>
            </a:r>
            <a:endParaRPr lang="en-US" sz="3300" dirty="0"/>
          </a:p>
        </p:txBody>
      </p:sp>
      <p:sp>
        <p:nvSpPr>
          <p:cNvPr id="18" name="Text 16"/>
          <p:cNvSpPr/>
          <p:nvPr/>
        </p:nvSpPr>
        <p:spPr>
          <a:xfrm>
            <a:off x="9712562" y="6604824"/>
            <a:ext cx="7875077" cy="45141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750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帳號、費用、資料三邊都串不起來。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7937502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軟體越買越多，資料越散越亂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990590" y="1947471"/>
            <a:ext cx="13620750" cy="5400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665"/>
              </a:lnSpc>
              <a:buNone/>
            </a:pPr>
            <a:r>
              <a:rPr lang="en-US" sz="25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一家 50 人的公司，平均同時在付這些訂閱 — 而它們之間沒有一條線是通的。</a:t>
            </a:r>
            <a:endParaRPr lang="en-US" sz="2550" dirty="0"/>
          </a:p>
        </p:txBody>
      </p:sp>
      <p:sp>
        <p:nvSpPr>
          <p:cNvPr id="4" name="Shape 2"/>
          <p:cNvSpPr/>
          <p:nvPr/>
        </p:nvSpPr>
        <p:spPr>
          <a:xfrm>
            <a:off x="990590" y="2906568"/>
            <a:ext cx="1976025" cy="882403"/>
          </a:xfrm>
          <a:prstGeom prst="rect">
            <a:avLst/>
          </a:prstGeom>
          <a:ln w="16493">
            <a:solidFill>
              <a:srgbClr val="E2D8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30933" y="3113561"/>
            <a:ext cx="1371538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專案協作</a:t>
            </a:r>
            <a:endParaRPr lang="en-US" sz="2550" dirty="0"/>
          </a:p>
        </p:txBody>
      </p:sp>
      <p:sp>
        <p:nvSpPr>
          <p:cNvPr id="6" name="Shape 4"/>
          <p:cNvSpPr/>
          <p:nvPr/>
        </p:nvSpPr>
        <p:spPr>
          <a:xfrm>
            <a:off x="3157115" y="2906568"/>
            <a:ext cx="1371126" cy="882403"/>
          </a:xfrm>
          <a:prstGeom prst="rect">
            <a:avLst/>
          </a:prstGeom>
          <a:ln w="16493">
            <a:solidFill>
              <a:srgbClr val="E2D8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97458" y="3113561"/>
            <a:ext cx="766639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CRM</a:t>
            </a:r>
            <a:endParaRPr lang="en-US" sz="2550" dirty="0"/>
          </a:p>
        </p:txBody>
      </p:sp>
      <p:sp>
        <p:nvSpPr>
          <p:cNvPr id="8" name="Shape 6"/>
          <p:cNvSpPr/>
          <p:nvPr/>
        </p:nvSpPr>
        <p:spPr>
          <a:xfrm>
            <a:off x="4718740" y="2906568"/>
            <a:ext cx="2090655" cy="882403"/>
          </a:xfrm>
          <a:prstGeom prst="rect">
            <a:avLst/>
          </a:prstGeom>
          <a:ln w="16493">
            <a:solidFill>
              <a:srgbClr val="E2D8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59084" y="3113561"/>
            <a:ext cx="1486168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EDM 行銷</a:t>
            </a:r>
            <a:endParaRPr lang="en-US" sz="2550" dirty="0"/>
          </a:p>
        </p:txBody>
      </p:sp>
      <p:sp>
        <p:nvSpPr>
          <p:cNvPr id="10" name="Shape 8"/>
          <p:cNvSpPr/>
          <p:nvPr/>
        </p:nvSpPr>
        <p:spPr>
          <a:xfrm>
            <a:off x="6999895" y="2906568"/>
            <a:ext cx="1976025" cy="882403"/>
          </a:xfrm>
          <a:prstGeom prst="rect">
            <a:avLst/>
          </a:prstGeom>
          <a:ln w="16493">
            <a:solidFill>
              <a:srgbClr val="E2D8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340239" y="3113561"/>
            <a:ext cx="1371538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線上客服</a:t>
            </a:r>
            <a:endParaRPr lang="en-US" sz="2550" dirty="0"/>
          </a:p>
        </p:txBody>
      </p:sp>
      <p:sp>
        <p:nvSpPr>
          <p:cNvPr id="12" name="Shape 10"/>
          <p:cNvSpPr/>
          <p:nvPr/>
        </p:nvSpPr>
        <p:spPr>
          <a:xfrm>
            <a:off x="9166421" y="2906568"/>
            <a:ext cx="1976025" cy="882403"/>
          </a:xfrm>
          <a:prstGeom prst="rect">
            <a:avLst/>
          </a:prstGeom>
          <a:ln w="16493">
            <a:solidFill>
              <a:srgbClr val="E2D8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506764" y="3113561"/>
            <a:ext cx="1371538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出勤打卡</a:t>
            </a:r>
            <a:endParaRPr lang="en-US" sz="2550" dirty="0"/>
          </a:p>
        </p:txBody>
      </p:sp>
      <p:sp>
        <p:nvSpPr>
          <p:cNvPr id="14" name="Shape 12"/>
          <p:cNvSpPr/>
          <p:nvPr/>
        </p:nvSpPr>
        <p:spPr>
          <a:xfrm>
            <a:off x="11332945" y="2906568"/>
            <a:ext cx="1976025" cy="882403"/>
          </a:xfrm>
          <a:prstGeom prst="rect">
            <a:avLst/>
          </a:prstGeom>
          <a:ln w="16493">
            <a:solidFill>
              <a:srgbClr val="E2D8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1673289" y="3113561"/>
            <a:ext cx="1371538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會計記帳</a:t>
            </a:r>
            <a:endParaRPr lang="en-US" sz="2550" dirty="0"/>
          </a:p>
        </p:txBody>
      </p:sp>
      <p:sp>
        <p:nvSpPr>
          <p:cNvPr id="16" name="Shape 14"/>
          <p:cNvSpPr/>
          <p:nvPr/>
        </p:nvSpPr>
        <p:spPr>
          <a:xfrm>
            <a:off x="13499470" y="2906568"/>
            <a:ext cx="1976025" cy="882403"/>
          </a:xfrm>
          <a:prstGeom prst="rect">
            <a:avLst/>
          </a:prstGeom>
          <a:ln w="16493">
            <a:solidFill>
              <a:srgbClr val="E2D8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3839814" y="3113561"/>
            <a:ext cx="1371538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電子簽核</a:t>
            </a:r>
            <a:endParaRPr lang="en-US" sz="2550" dirty="0"/>
          </a:p>
        </p:txBody>
      </p:sp>
      <p:sp>
        <p:nvSpPr>
          <p:cNvPr id="18" name="Shape 16"/>
          <p:cNvSpPr/>
          <p:nvPr/>
        </p:nvSpPr>
        <p:spPr>
          <a:xfrm>
            <a:off x="990590" y="3979470"/>
            <a:ext cx="2759776" cy="882403"/>
          </a:xfrm>
          <a:prstGeom prst="rect">
            <a:avLst/>
          </a:prstGeom>
          <a:ln w="16493">
            <a:solidFill>
              <a:srgbClr val="E2D8C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330933" y="4186464"/>
            <a:ext cx="2161882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ChatGPT Plus</a:t>
            </a:r>
            <a:endParaRPr lang="en-US" sz="2550" dirty="0"/>
          </a:p>
        </p:txBody>
      </p:sp>
      <p:sp>
        <p:nvSpPr>
          <p:cNvPr id="20" name="Shape 18"/>
          <p:cNvSpPr/>
          <p:nvPr/>
        </p:nvSpPr>
        <p:spPr>
          <a:xfrm>
            <a:off x="3940866" y="3979470"/>
            <a:ext cx="1976025" cy="882403"/>
          </a:xfrm>
          <a:prstGeom prst="rect">
            <a:avLst/>
          </a:prstGeom>
          <a:ln w="16493">
            <a:solidFill>
              <a:srgbClr val="E2D8C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281209" y="4186464"/>
            <a:ext cx="1371538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雲端表單</a:t>
            </a:r>
            <a:endParaRPr lang="en-US" sz="2550" dirty="0"/>
          </a:p>
        </p:txBody>
      </p:sp>
      <p:sp>
        <p:nvSpPr>
          <p:cNvPr id="22" name="Shape 20"/>
          <p:cNvSpPr/>
          <p:nvPr/>
        </p:nvSpPr>
        <p:spPr>
          <a:xfrm>
            <a:off x="6107391" y="3979470"/>
            <a:ext cx="1717283" cy="882403"/>
          </a:xfrm>
          <a:prstGeom prst="rect">
            <a:avLst/>
          </a:prstGeom>
          <a:ln w="16493">
            <a:solidFill>
              <a:srgbClr val="E2D8C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447734" y="4186464"/>
            <a:ext cx="1112796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報表 BI</a:t>
            </a:r>
            <a:endParaRPr lang="en-US" sz="2550" dirty="0"/>
          </a:p>
        </p:txBody>
      </p:sp>
      <p:sp>
        <p:nvSpPr>
          <p:cNvPr id="24" name="Shape 22"/>
          <p:cNvSpPr/>
          <p:nvPr/>
        </p:nvSpPr>
        <p:spPr>
          <a:xfrm>
            <a:off x="8015174" y="3979470"/>
            <a:ext cx="1905412" cy="882403"/>
          </a:xfrm>
          <a:prstGeom prst="rect">
            <a:avLst/>
          </a:prstGeom>
          <a:ln w="16493">
            <a:solidFill>
              <a:srgbClr val="E2D8C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355517" y="4186464"/>
            <a:ext cx="1300925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EIP 系統</a:t>
            </a:r>
            <a:endParaRPr lang="en-US" sz="2550" dirty="0"/>
          </a:p>
        </p:txBody>
      </p:sp>
      <p:sp>
        <p:nvSpPr>
          <p:cNvPr id="26" name="Shape 24"/>
          <p:cNvSpPr/>
          <p:nvPr/>
        </p:nvSpPr>
        <p:spPr>
          <a:xfrm>
            <a:off x="990590" y="7597888"/>
            <a:ext cx="16306820" cy="36286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27" name="Text 25"/>
          <p:cNvSpPr/>
          <p:nvPr/>
        </p:nvSpPr>
        <p:spPr>
          <a:xfrm>
            <a:off x="990590" y="7996103"/>
            <a:ext cx="2053601" cy="1085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21"/>
              </a:lnSpc>
              <a:buNone/>
            </a:pPr>
            <a:r>
              <a:rPr lang="en-US" sz="825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6-8</a:t>
            </a:r>
            <a:endParaRPr lang="en-US" sz="8250" dirty="0"/>
          </a:p>
        </p:txBody>
      </p:sp>
      <p:sp>
        <p:nvSpPr>
          <p:cNvPr id="28" name="Text 26"/>
          <p:cNvSpPr/>
          <p:nvPr/>
        </p:nvSpPr>
        <p:spPr>
          <a:xfrm>
            <a:off x="990590" y="9120032"/>
            <a:ext cx="2053601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套訂閱同時在付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3619500" y="7996103"/>
            <a:ext cx="2053601" cy="1085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21"/>
              </a:lnSpc>
              <a:buNone/>
            </a:pPr>
            <a:r>
              <a:rPr lang="en-US" sz="825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8250" dirty="0"/>
          </a:p>
        </p:txBody>
      </p:sp>
      <p:sp>
        <p:nvSpPr>
          <p:cNvPr id="30" name="Text 28"/>
          <p:cNvSpPr/>
          <p:nvPr/>
        </p:nvSpPr>
        <p:spPr>
          <a:xfrm>
            <a:off x="3619500" y="9120032"/>
            <a:ext cx="2053601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套彼此資料互通</a:t>
            </a:r>
            <a:endParaRPr lang="en-US" sz="2100" dirty="0"/>
          </a:p>
        </p:txBody>
      </p:sp>
      <p:sp>
        <p:nvSpPr>
          <p:cNvPr id="31" name="Text 29"/>
          <p:cNvSpPr/>
          <p:nvPr/>
        </p:nvSpPr>
        <p:spPr>
          <a:xfrm>
            <a:off x="6248410" y="7996103"/>
            <a:ext cx="2347005" cy="1085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21"/>
              </a:lnSpc>
              <a:buNone/>
            </a:pPr>
            <a:r>
              <a:rPr lang="en-US" sz="825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5h</a:t>
            </a:r>
            <a:endParaRPr lang="en-US" sz="8250" dirty="0"/>
          </a:p>
        </p:txBody>
      </p:sp>
      <p:sp>
        <p:nvSpPr>
          <p:cNvPr id="32" name="Text 30"/>
          <p:cNvSpPr/>
          <p:nvPr/>
        </p:nvSpPr>
        <p:spPr>
          <a:xfrm>
            <a:off x="6248410" y="9120032"/>
            <a:ext cx="2347005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老闆每週對數時間</a:t>
            </a:r>
            <a:endParaRPr lang="en-US" sz="2100" dirty="0"/>
          </a:p>
        </p:txBody>
      </p:sp>
      <p:sp>
        <p:nvSpPr>
          <p:cNvPr id="33" name="Text 31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36" name="Text 34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7937502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國外 SaaS 的假設，在台灣現場不成立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990590" y="2252291"/>
            <a:ext cx="16306820" cy="4597359"/>
          </a:xfrm>
          <a:prstGeom prst="rect">
            <a:avLst/>
          </a:prstGeom>
          <a:ln w="6597">
            <a:solidFill>
              <a:srgbClr val="E2D8CF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97187" y="2258889"/>
            <a:ext cx="8146813" cy="4584164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9137402" y="2258889"/>
            <a:ext cx="9525" cy="4584164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6" name="Text 4"/>
          <p:cNvSpPr/>
          <p:nvPr/>
        </p:nvSpPr>
        <p:spPr>
          <a:xfrm>
            <a:off x="1492456" y="2716068"/>
            <a:ext cx="7864645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spc="132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國外工具的假設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1492456" y="3570638"/>
            <a:ext cx="7864645" cy="5562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員工會主動登入系統建立任務</a:t>
            </a:r>
            <a:endParaRPr lang="en-US" sz="2550" dirty="0"/>
          </a:p>
        </p:txBody>
      </p:sp>
      <p:sp>
        <p:nvSpPr>
          <p:cNvPr id="8" name="Text 6"/>
          <p:cNvSpPr/>
          <p:nvPr/>
        </p:nvSpPr>
        <p:spPr>
          <a:xfrm>
            <a:off x="1492456" y="4336349"/>
            <a:ext cx="7864645" cy="5562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主管願意學習複雜的設定介面</a:t>
            </a:r>
            <a:endParaRPr lang="en-US" sz="2550" dirty="0"/>
          </a:p>
        </p:txBody>
      </p:sp>
      <p:sp>
        <p:nvSpPr>
          <p:cNvPr id="9" name="Text 7"/>
          <p:cNvSpPr/>
          <p:nvPr/>
        </p:nvSpPr>
        <p:spPr>
          <a:xfrm>
            <a:off x="1492456" y="5102060"/>
            <a:ext cx="7864645" cy="5562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報表用英文看、發票自己處理</a:t>
            </a:r>
            <a:endParaRPr lang="en-US" sz="2550" dirty="0"/>
          </a:p>
        </p:txBody>
      </p:sp>
      <p:sp>
        <p:nvSpPr>
          <p:cNvPr id="10" name="Text 8"/>
          <p:cNvSpPr/>
          <p:nvPr/>
        </p:nvSpPr>
        <p:spPr>
          <a:xfrm>
            <a:off x="1492456" y="5867771"/>
            <a:ext cx="7864645" cy="5562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功能另外加購</a:t>
            </a:r>
            <a:endParaRPr lang="en-US" sz="2550" dirty="0"/>
          </a:p>
        </p:txBody>
      </p:sp>
      <p:sp>
        <p:nvSpPr>
          <p:cNvPr id="11" name="Shape 9"/>
          <p:cNvSpPr/>
          <p:nvPr/>
        </p:nvSpPr>
        <p:spPr>
          <a:xfrm>
            <a:off x="9143999" y="2258889"/>
            <a:ext cx="8146813" cy="4584164"/>
          </a:xfrm>
          <a:prstGeom prst="rect">
            <a:avLst/>
          </a:prstGeom>
          <a:solidFill>
            <a:srgbClr val="666260"/>
          </a:solidFill>
          <a:ln/>
        </p:spPr>
      </p:sp>
      <p:sp>
        <p:nvSpPr>
          <p:cNvPr id="12" name="Text 10"/>
          <p:cNvSpPr/>
          <p:nvPr/>
        </p:nvSpPr>
        <p:spPr>
          <a:xfrm>
            <a:off x="9639269" y="2716068"/>
            <a:ext cx="7871902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spc="132" kern="0" dirty="0">
                <a:solidFill>
                  <a:srgbClr val="FFC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台灣中小企業的現場</a:t>
            </a:r>
            <a:endParaRPr lang="en-US" sz="3300" dirty="0"/>
          </a:p>
        </p:txBody>
      </p:sp>
      <p:sp>
        <p:nvSpPr>
          <p:cNvPr id="13" name="Text 11"/>
          <p:cNvSpPr/>
          <p:nvPr/>
        </p:nvSpPr>
        <p:spPr>
          <a:xfrm>
            <a:off x="9639269" y="3570638"/>
            <a:ext cx="7871902" cy="5562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老闆用 LINE 講一句話就算交辦</a:t>
            </a:r>
            <a:endParaRPr lang="en-US" sz="2550" dirty="0"/>
          </a:p>
        </p:txBody>
      </p:sp>
      <p:sp>
        <p:nvSpPr>
          <p:cNvPr id="14" name="Text 12"/>
          <p:cNvSpPr/>
          <p:nvPr/>
        </p:nvSpPr>
        <p:spPr>
          <a:xfrm>
            <a:off x="9639269" y="4336349"/>
            <a:ext cx="7871902" cy="5562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員工不愛打字、不想學新系統</a:t>
            </a:r>
            <a:endParaRPr lang="en-US" sz="2550" dirty="0"/>
          </a:p>
        </p:txBody>
      </p:sp>
      <p:sp>
        <p:nvSpPr>
          <p:cNvPr id="15" name="Text 13"/>
          <p:cNvSpPr/>
          <p:nvPr/>
        </p:nvSpPr>
        <p:spPr>
          <a:xfrm>
            <a:off x="9639269" y="5102060"/>
            <a:ext cx="7871902" cy="5562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報表要繁中、發票要符合稅法</a:t>
            </a:r>
            <a:endParaRPr lang="en-US" sz="2550" dirty="0"/>
          </a:p>
        </p:txBody>
      </p:sp>
      <p:sp>
        <p:nvSpPr>
          <p:cNvPr id="16" name="Text 14"/>
          <p:cNvSpPr/>
          <p:nvPr/>
        </p:nvSpPr>
        <p:spPr>
          <a:xfrm>
            <a:off x="9639269" y="5867771"/>
            <a:ext cx="7871902" cy="5562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預算有限，AI 要內建就能用</a:t>
            </a:r>
            <a:endParaRPr lang="en-US" sz="2550" dirty="0"/>
          </a:p>
        </p:txBody>
      </p:sp>
      <p:sp>
        <p:nvSpPr>
          <p:cNvPr id="17" name="Text 15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6662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3365964"/>
            <a:ext cx="17937502" cy="1323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276"/>
              </a:lnSpc>
              <a:buNone/>
            </a:pPr>
            <a:r>
              <a:rPr lang="en-US" sz="11250" b="1" dirty="0">
                <a:solidFill>
                  <a:srgbClr val="FFC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1250" dirty="0"/>
          </a:p>
        </p:txBody>
      </p:sp>
      <p:sp>
        <p:nvSpPr>
          <p:cNvPr id="3" name="Text 1"/>
          <p:cNvSpPr/>
          <p:nvPr/>
        </p:nvSpPr>
        <p:spPr>
          <a:xfrm>
            <a:off x="990590" y="4937589"/>
            <a:ext cx="17937502" cy="13509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系統全貌</a:t>
            </a:r>
            <a:endParaRPr lang="en-US" sz="7200" dirty="0"/>
          </a:p>
        </p:txBody>
      </p:sp>
      <p:sp>
        <p:nvSpPr>
          <p:cNvPr id="4" name="Text 2"/>
          <p:cNvSpPr/>
          <p:nvPr/>
        </p:nvSpPr>
        <p:spPr>
          <a:xfrm>
            <a:off x="990590" y="6536222"/>
            <a:ext cx="11525250" cy="5562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一個帳號、11 大系統、71 項功能，資料在同一個資料庫裡。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12192000" y="0"/>
            <a:ext cx="6096000" cy="10287000"/>
          </a:xfrm>
          <a:prstGeom prst="rect">
            <a:avLst/>
          </a:prstGeom>
          <a:solidFill>
            <a:srgbClr val="7F7F7F">
              <a:alpha val="8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5556" r="5556" t="0" b="0"/>
          <a:stretch/>
        </p:blipFill>
        <p:spPr>
          <a:xfrm>
            <a:off x="12192000" y="0"/>
            <a:ext cx="6096000" cy="10287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1756816"/>
            <a:ext cx="8955087" cy="3844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563" kern="0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管理王</a:t>
            </a:r>
            <a:endParaRPr lang="en-US" sz="1875" dirty="0"/>
          </a:p>
        </p:txBody>
      </p:sp>
      <p:sp>
        <p:nvSpPr>
          <p:cNvPr id="3" name="Text 1"/>
          <p:cNvSpPr/>
          <p:nvPr/>
        </p:nvSpPr>
        <p:spPr>
          <a:xfrm>
            <a:off x="990590" y="2407949"/>
            <a:ext cx="8955087" cy="706705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lnSpc>
                <a:spcPct val="114521"/>
              </a:lnSpc>
              <a:buNone/>
            </a:pPr>
            <a:r>
              <a:rPr lang="en-US" sz="4050" b="1" dirty="0">
                <a:solidFill>
                  <a:srgbClr val="1A13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一套系統，讓企業快速導入 AI，有效管理全公司</a:t>
            </a:r>
            <a:endParaRPr lang="en-US" sz="4050" dirty="0"/>
          </a:p>
        </p:txBody>
      </p:sp>
      <p:sp>
        <p:nvSpPr>
          <p:cNvPr id="4" name="Text 2"/>
          <p:cNvSpPr/>
          <p:nvPr/>
        </p:nvSpPr>
        <p:spPr>
          <a:xfrm>
            <a:off x="990590" y="3381323"/>
            <a:ext cx="8385218" cy="217524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3353"/>
              </a:lnSpc>
              <a:buNone/>
            </a:pPr>
            <a:r>
              <a:rPr lang="en-US" sz="255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管理王是戰國策集團旗下 AI.com.tw 為台灣中小企業打造的一站式企業 AI 管理系統。從任務交辦、客戶經營、報價合約，到人事出勤與會計帳務，全部在同一個帳號內完成。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990590" y="5823238"/>
            <a:ext cx="8385218" cy="4781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3444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秒免費註冊，71 項功能全部可試用，不需綁信用卡。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990590" y="6568024"/>
            <a:ext cx="8140989" cy="2095500"/>
          </a:xfrm>
          <a:prstGeom prst="rect">
            <a:avLst/>
          </a:prstGeom>
          <a:solidFill>
            <a:srgbClr val="7F7F7F">
              <a:alpha val="8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30695" b="30695"/>
          <a:stretch/>
        </p:blipFill>
        <p:spPr>
          <a:xfrm>
            <a:off x="990590" y="6568024"/>
            <a:ext cx="8140989" cy="20955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9931667" y="4714565"/>
            <a:ext cx="7365742" cy="441041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9" name="Shape 6"/>
          <p:cNvSpPr/>
          <p:nvPr/>
        </p:nvSpPr>
        <p:spPr>
          <a:xfrm>
            <a:off x="9931667" y="4714565"/>
            <a:ext cx="3673362" cy="219569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0" name="Text 7"/>
          <p:cNvSpPr/>
          <p:nvPr/>
        </p:nvSpPr>
        <p:spPr>
          <a:xfrm>
            <a:off x="10274526" y="5133655"/>
            <a:ext cx="3286408" cy="9144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98"/>
              </a:lnSpc>
              <a:buNone/>
            </a:pPr>
            <a:r>
              <a:rPr lang="en-US" sz="69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900" dirty="0"/>
          </a:p>
        </p:txBody>
      </p:sp>
      <p:sp>
        <p:nvSpPr>
          <p:cNvPr id="11" name="Text 8"/>
          <p:cNvSpPr/>
          <p:nvPr/>
        </p:nvSpPr>
        <p:spPr>
          <a:xfrm>
            <a:off x="10274526" y="6105226"/>
            <a:ext cx="3286408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大系統</a:t>
            </a:r>
            <a:endParaRPr lang="en-US" sz="2100" dirty="0"/>
          </a:p>
        </p:txBody>
      </p:sp>
      <p:sp>
        <p:nvSpPr>
          <p:cNvPr id="12" name="Shape 9"/>
          <p:cNvSpPr/>
          <p:nvPr/>
        </p:nvSpPr>
        <p:spPr>
          <a:xfrm>
            <a:off x="13624049" y="4714565"/>
            <a:ext cx="3673362" cy="2195698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3" name="Text 10"/>
          <p:cNvSpPr/>
          <p:nvPr/>
        </p:nvSpPr>
        <p:spPr>
          <a:xfrm>
            <a:off x="13966907" y="5133655"/>
            <a:ext cx="3286408" cy="9144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98"/>
              </a:lnSpc>
              <a:buNone/>
            </a:pPr>
            <a:r>
              <a:rPr lang="en-US" sz="69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</a:t>
            </a:r>
            <a:endParaRPr lang="en-US" sz="6900" dirty="0"/>
          </a:p>
        </p:txBody>
      </p:sp>
      <p:sp>
        <p:nvSpPr>
          <p:cNvPr id="14" name="Text 11"/>
          <p:cNvSpPr/>
          <p:nvPr/>
        </p:nvSpPr>
        <p:spPr>
          <a:xfrm>
            <a:off x="13966907" y="6105226"/>
            <a:ext cx="3286408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項功能</a:t>
            </a:r>
            <a:endParaRPr lang="en-US" sz="2100" dirty="0"/>
          </a:p>
        </p:txBody>
      </p:sp>
      <p:sp>
        <p:nvSpPr>
          <p:cNvPr id="15" name="Shape 12"/>
          <p:cNvSpPr/>
          <p:nvPr/>
        </p:nvSpPr>
        <p:spPr>
          <a:xfrm>
            <a:off x="9931667" y="6929283"/>
            <a:ext cx="3673362" cy="2195698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6" name="Text 13"/>
          <p:cNvSpPr/>
          <p:nvPr/>
        </p:nvSpPr>
        <p:spPr>
          <a:xfrm>
            <a:off x="10274526" y="7348372"/>
            <a:ext cx="3286408" cy="9144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98"/>
              </a:lnSpc>
              <a:buNone/>
            </a:pPr>
            <a:r>
              <a:rPr lang="en-US" sz="69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900" dirty="0"/>
          </a:p>
        </p:txBody>
      </p:sp>
      <p:sp>
        <p:nvSpPr>
          <p:cNvPr id="17" name="Text 14"/>
          <p:cNvSpPr/>
          <p:nvPr/>
        </p:nvSpPr>
        <p:spPr>
          <a:xfrm>
            <a:off x="10274526" y="8319943"/>
            <a:ext cx="3286408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種內建 AI 工具</a:t>
            </a:r>
            <a:endParaRPr lang="en-US" sz="2100" dirty="0"/>
          </a:p>
        </p:txBody>
      </p:sp>
      <p:sp>
        <p:nvSpPr>
          <p:cNvPr id="18" name="Shape 15"/>
          <p:cNvSpPr/>
          <p:nvPr/>
        </p:nvSpPr>
        <p:spPr>
          <a:xfrm>
            <a:off x="13624049" y="6929283"/>
            <a:ext cx="3673362" cy="2195698"/>
          </a:xfrm>
          <a:prstGeom prst="rect">
            <a:avLst/>
          </a:prstGeom>
          <a:solidFill>
            <a:srgbClr val="666260"/>
          </a:solidFill>
          <a:ln/>
        </p:spPr>
      </p:sp>
      <p:sp>
        <p:nvSpPr>
          <p:cNvPr id="19" name="Text 16"/>
          <p:cNvSpPr/>
          <p:nvPr/>
        </p:nvSpPr>
        <p:spPr>
          <a:xfrm>
            <a:off x="13966907" y="7348372"/>
            <a:ext cx="3286408" cy="9144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98"/>
              </a:lnSpc>
              <a:buNone/>
            </a:pPr>
            <a:r>
              <a:rPr lang="en-US" sz="6900" b="1" dirty="0">
                <a:solidFill>
                  <a:srgbClr val="FFC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6900" dirty="0"/>
          </a:p>
        </p:txBody>
      </p:sp>
      <p:sp>
        <p:nvSpPr>
          <p:cNvPr id="20" name="Text 17"/>
          <p:cNvSpPr/>
          <p:nvPr/>
        </p:nvSpPr>
        <p:spPr>
          <a:xfrm>
            <a:off x="13966907" y="8319943"/>
            <a:ext cx="3286408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個帳號全包</a:t>
            </a:r>
            <a:endParaRPr lang="en-US" sz="2100" dirty="0"/>
          </a:p>
        </p:txBody>
      </p:sp>
      <p:sp>
        <p:nvSpPr>
          <p:cNvPr id="21" name="Text 18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7999" cy="10287000"/>
          </a:xfrm>
          <a:prstGeom prst="rect">
            <a:avLst/>
          </a:prstGeom>
          <a:gradFill rotWithShape="1">
            <a:gsLst>
              <a:gs pos="0">
                <a:srgbClr val="FFDCE3">
                  <a:alpha val="100000"/>
                </a:srgbClr>
              </a:gs>
              <a:gs pos="60000">
                <a:srgbClr val="FFC0CB">
                  <a:alpha val="100000"/>
                </a:srgbClr>
              </a:gs>
              <a:gs pos="100000">
                <a:srgbClr val="FFB3C1">
                  <a:alpha val="100000"/>
                </a:srgbClr>
              </a:gs>
            </a:gsLst>
            <a:lin ang="2040000" scaled="0"/>
          </a:gradFill>
          <a:ln/>
        </p:spPr>
      </p:sp>
      <p:sp>
        <p:nvSpPr>
          <p:cNvPr id="3" name="Text 1"/>
          <p:cNvSpPr/>
          <p:nvPr/>
        </p:nvSpPr>
        <p:spPr>
          <a:xfrm>
            <a:off x="990590" y="2651589"/>
            <a:ext cx="17937502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管理王怎麼運作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990590" y="3989521"/>
            <a:ext cx="5219679" cy="2853583"/>
          </a:xfrm>
          <a:prstGeom prst="rect">
            <a:avLst/>
          </a:prstGeom>
          <a:solidFill>
            <a:srgbClr val="FFFFFF">
              <a:alpha val="62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990590" y="3989521"/>
            <a:ext cx="5219679" cy="56078"/>
          </a:xfrm>
          <a:prstGeom prst="rect">
            <a:avLst/>
          </a:prstGeom>
          <a:solidFill>
            <a:srgbClr val="A62438"/>
          </a:solidFill>
          <a:ln/>
        </p:spPr>
      </p:sp>
      <p:sp>
        <p:nvSpPr>
          <p:cNvPr id="6" name="Text 4"/>
          <p:cNvSpPr/>
          <p:nvPr/>
        </p:nvSpPr>
        <p:spPr>
          <a:xfrm>
            <a:off x="1390609" y="4483708"/>
            <a:ext cx="4861605" cy="9155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老闆動嘴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1390609" y="5551662"/>
            <a:ext cx="4552230" cy="8914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97"/>
              </a:lnSpc>
              <a:buNone/>
            </a:pPr>
            <a:r>
              <a:rPr lang="en-US" sz="210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語音、LINE、Email 任一種方式講一句話，就算交辦完成。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534109" y="3989521"/>
            <a:ext cx="5219731" cy="2853583"/>
          </a:xfrm>
          <a:prstGeom prst="rect">
            <a:avLst/>
          </a:prstGeom>
          <a:solidFill>
            <a:srgbClr val="FFFFFF">
              <a:alpha val="62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6534109" y="3989521"/>
            <a:ext cx="5219731" cy="56078"/>
          </a:xfrm>
          <a:prstGeom prst="rect">
            <a:avLst/>
          </a:prstGeom>
          <a:solidFill>
            <a:srgbClr val="A62438"/>
          </a:solidFill>
          <a:ln/>
        </p:spPr>
      </p:sp>
      <p:sp>
        <p:nvSpPr>
          <p:cNvPr id="10" name="Text 8"/>
          <p:cNvSpPr/>
          <p:nvPr/>
        </p:nvSpPr>
        <p:spPr>
          <a:xfrm>
            <a:off x="6934127" y="4483708"/>
            <a:ext cx="4861662" cy="9155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動腦</a:t>
            </a:r>
            <a:endParaRPr lang="en-US" sz="4800" dirty="0"/>
          </a:p>
        </p:txBody>
      </p:sp>
      <p:sp>
        <p:nvSpPr>
          <p:cNvPr id="11" name="Text 9"/>
          <p:cNvSpPr/>
          <p:nvPr/>
        </p:nvSpPr>
        <p:spPr>
          <a:xfrm>
            <a:off x="6934127" y="5551662"/>
            <a:ext cx="4552284" cy="8914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97"/>
              </a:lnSpc>
              <a:buNone/>
            </a:pPr>
            <a:r>
              <a:rPr lang="en-US" sz="210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自動拆成 5-10 個子步驟，依專長與工作量推薦負責人。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12077679" y="3989521"/>
            <a:ext cx="5219679" cy="2853583"/>
          </a:xfrm>
          <a:prstGeom prst="rect">
            <a:avLst/>
          </a:prstGeom>
          <a:solidFill>
            <a:srgbClr val="FFFFFF">
              <a:alpha val="62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12077679" y="3989521"/>
            <a:ext cx="5219679" cy="56078"/>
          </a:xfrm>
          <a:prstGeom prst="rect">
            <a:avLst/>
          </a:prstGeom>
          <a:solidFill>
            <a:srgbClr val="A62438"/>
          </a:solidFill>
          <a:ln/>
        </p:spPr>
      </p:sp>
      <p:sp>
        <p:nvSpPr>
          <p:cNvPr id="14" name="Text 12"/>
          <p:cNvSpPr/>
          <p:nvPr/>
        </p:nvSpPr>
        <p:spPr>
          <a:xfrm>
            <a:off x="12477698" y="4483708"/>
            <a:ext cx="4861605" cy="9155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員工動手</a:t>
            </a:r>
            <a:endParaRPr lang="en-US" sz="4800" dirty="0"/>
          </a:p>
        </p:txBody>
      </p:sp>
      <p:sp>
        <p:nvSpPr>
          <p:cNvPr id="15" name="Text 13"/>
          <p:cNvSpPr/>
          <p:nvPr/>
        </p:nvSpPr>
        <p:spPr>
          <a:xfrm>
            <a:off x="12477698" y="5551662"/>
            <a:ext cx="4552230" cy="8914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97"/>
              </a:lnSpc>
              <a:buNone/>
            </a:pPr>
            <a:r>
              <a:rPr lang="en-US" sz="210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 LINE、手機或電腦任一介面回報，進度自動回寫。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990590" y="7300283"/>
            <a:ext cx="17937502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A624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員工不需要學新系統 — 系統走進他們每天已經在用的工具裡。</a:t>
            </a:r>
            <a:endParaRPr lang="en-US" sz="2550" dirty="0"/>
          </a:p>
        </p:txBody>
      </p:sp>
      <p:sp>
        <p:nvSpPr>
          <p:cNvPr id="17" name="Text 15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4235223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大系統一覽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14096999" y="1409164"/>
            <a:ext cx="3520451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同一個帳號・同一份資料庫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990590" y="2176112"/>
            <a:ext cx="3905250" cy="242423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990590" y="4593751"/>
            <a:ext cx="3905250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6" name="Shape 4"/>
          <p:cNvSpPr/>
          <p:nvPr/>
        </p:nvSpPr>
        <p:spPr>
          <a:xfrm>
            <a:off x="990590" y="2176112"/>
            <a:ext cx="3905250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7" name="Shape 5"/>
          <p:cNvSpPr/>
          <p:nvPr/>
        </p:nvSpPr>
        <p:spPr>
          <a:xfrm>
            <a:off x="990590" y="2176112"/>
            <a:ext cx="75870" cy="2424236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8" name="Shape 6"/>
          <p:cNvSpPr/>
          <p:nvPr/>
        </p:nvSpPr>
        <p:spPr>
          <a:xfrm>
            <a:off x="4889242" y="2176112"/>
            <a:ext cx="9525" cy="2424236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9" name="Text 7"/>
          <p:cNvSpPr/>
          <p:nvPr/>
        </p:nvSpPr>
        <p:spPr>
          <a:xfrm>
            <a:off x="1371229" y="2468459"/>
            <a:ext cx="3534569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 戰情室</a:t>
            </a:r>
            <a:endParaRPr lang="en-US" sz="3300" dirty="0"/>
          </a:p>
        </p:txBody>
      </p:sp>
      <p:sp>
        <p:nvSpPr>
          <p:cNvPr id="10" name="Text 8"/>
          <p:cNvSpPr/>
          <p:nvPr/>
        </p:nvSpPr>
        <p:spPr>
          <a:xfrm>
            <a:off x="1371229" y="3189689"/>
            <a:ext cx="3534569" cy="4381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403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大系統數據一頁掌握</a:t>
            </a:r>
            <a:endParaRPr lang="en-US" sz="2100" dirty="0"/>
          </a:p>
        </p:txBody>
      </p:sp>
      <p:sp>
        <p:nvSpPr>
          <p:cNvPr id="11" name="Shape 9"/>
          <p:cNvSpPr/>
          <p:nvPr/>
        </p:nvSpPr>
        <p:spPr>
          <a:xfrm>
            <a:off x="5124429" y="2176112"/>
            <a:ext cx="3905250" cy="242423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5124429" y="4593751"/>
            <a:ext cx="3905250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13" name="Shape 11"/>
          <p:cNvSpPr/>
          <p:nvPr/>
        </p:nvSpPr>
        <p:spPr>
          <a:xfrm>
            <a:off x="5124429" y="2176112"/>
            <a:ext cx="3905250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14" name="Shape 12"/>
          <p:cNvSpPr/>
          <p:nvPr/>
        </p:nvSpPr>
        <p:spPr>
          <a:xfrm>
            <a:off x="5124429" y="2176112"/>
            <a:ext cx="75870" cy="2424236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15" name="Shape 13"/>
          <p:cNvSpPr/>
          <p:nvPr/>
        </p:nvSpPr>
        <p:spPr>
          <a:xfrm>
            <a:off x="9023081" y="2176112"/>
            <a:ext cx="9525" cy="2424236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16" name="Text 14"/>
          <p:cNvSpPr/>
          <p:nvPr/>
        </p:nvSpPr>
        <p:spPr>
          <a:xfrm>
            <a:off x="5505069" y="2468459"/>
            <a:ext cx="3534569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任務管理</a:t>
            </a:r>
            <a:endParaRPr lang="en-US" sz="3300" dirty="0"/>
          </a:p>
        </p:txBody>
      </p:sp>
      <p:sp>
        <p:nvSpPr>
          <p:cNvPr id="17" name="Text 15"/>
          <p:cNvSpPr/>
          <p:nvPr/>
        </p:nvSpPr>
        <p:spPr>
          <a:xfrm>
            <a:off x="5505069" y="3189689"/>
            <a:ext cx="3309642" cy="8381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403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語音交辦、AI 拆解、四種視圖</a:t>
            </a:r>
            <a:endParaRPr lang="en-US" sz="2100" dirty="0"/>
          </a:p>
        </p:txBody>
      </p:sp>
      <p:sp>
        <p:nvSpPr>
          <p:cNvPr id="18" name="Shape 16"/>
          <p:cNvSpPr/>
          <p:nvPr/>
        </p:nvSpPr>
        <p:spPr>
          <a:xfrm>
            <a:off x="9258269" y="2176112"/>
            <a:ext cx="3905250" cy="242423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9" name="Shape 17"/>
          <p:cNvSpPr/>
          <p:nvPr/>
        </p:nvSpPr>
        <p:spPr>
          <a:xfrm>
            <a:off x="9258269" y="4593751"/>
            <a:ext cx="3905250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20" name="Shape 18"/>
          <p:cNvSpPr/>
          <p:nvPr/>
        </p:nvSpPr>
        <p:spPr>
          <a:xfrm>
            <a:off x="9258269" y="2176112"/>
            <a:ext cx="3905250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21" name="Shape 19"/>
          <p:cNvSpPr/>
          <p:nvPr/>
        </p:nvSpPr>
        <p:spPr>
          <a:xfrm>
            <a:off x="9258269" y="2176112"/>
            <a:ext cx="75870" cy="2424236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22" name="Shape 20"/>
          <p:cNvSpPr/>
          <p:nvPr/>
        </p:nvSpPr>
        <p:spPr>
          <a:xfrm>
            <a:off x="13156921" y="2176112"/>
            <a:ext cx="9525" cy="2424236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23" name="Text 21"/>
          <p:cNvSpPr/>
          <p:nvPr/>
        </p:nvSpPr>
        <p:spPr>
          <a:xfrm>
            <a:off x="9638908" y="2468459"/>
            <a:ext cx="3534569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報表分析</a:t>
            </a:r>
            <a:endParaRPr lang="en-US" sz="3300" dirty="0"/>
          </a:p>
        </p:txBody>
      </p:sp>
      <p:sp>
        <p:nvSpPr>
          <p:cNvPr id="24" name="Text 22"/>
          <p:cNvSpPr/>
          <p:nvPr/>
        </p:nvSpPr>
        <p:spPr>
          <a:xfrm>
            <a:off x="9638908" y="3189689"/>
            <a:ext cx="3534569" cy="4381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403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自訂維度、績效數據、匯出</a:t>
            </a:r>
            <a:endParaRPr lang="en-US" sz="2100" dirty="0"/>
          </a:p>
        </p:txBody>
      </p:sp>
      <p:sp>
        <p:nvSpPr>
          <p:cNvPr id="25" name="Shape 23"/>
          <p:cNvSpPr/>
          <p:nvPr/>
        </p:nvSpPr>
        <p:spPr>
          <a:xfrm>
            <a:off x="13392108" y="2176112"/>
            <a:ext cx="3905301" cy="242423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Shape 24"/>
          <p:cNvSpPr/>
          <p:nvPr/>
        </p:nvSpPr>
        <p:spPr>
          <a:xfrm>
            <a:off x="13392108" y="4593751"/>
            <a:ext cx="3905301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27" name="Shape 25"/>
          <p:cNvSpPr/>
          <p:nvPr/>
        </p:nvSpPr>
        <p:spPr>
          <a:xfrm>
            <a:off x="13392108" y="2176112"/>
            <a:ext cx="3905301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28" name="Shape 26"/>
          <p:cNvSpPr/>
          <p:nvPr/>
        </p:nvSpPr>
        <p:spPr>
          <a:xfrm>
            <a:off x="13392108" y="2176112"/>
            <a:ext cx="75870" cy="2424236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29" name="Shape 27"/>
          <p:cNvSpPr/>
          <p:nvPr/>
        </p:nvSpPr>
        <p:spPr>
          <a:xfrm>
            <a:off x="17290812" y="2176112"/>
            <a:ext cx="9525" cy="2424236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30" name="Text 28"/>
          <p:cNvSpPr/>
          <p:nvPr/>
        </p:nvSpPr>
        <p:spPr>
          <a:xfrm>
            <a:off x="13772748" y="2468459"/>
            <a:ext cx="3534625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行銷系統</a:t>
            </a:r>
            <a:endParaRPr lang="en-US" sz="3300" dirty="0"/>
          </a:p>
        </p:txBody>
      </p:sp>
      <p:sp>
        <p:nvSpPr>
          <p:cNvPr id="31" name="Text 29"/>
          <p:cNvSpPr/>
          <p:nvPr/>
        </p:nvSpPr>
        <p:spPr>
          <a:xfrm>
            <a:off x="13772748" y="3189689"/>
            <a:ext cx="3309695" cy="8381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403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EDM、名單分群、轉換追蹤</a:t>
            </a:r>
            <a:endParaRPr lang="en-US" sz="2100" dirty="0"/>
          </a:p>
        </p:txBody>
      </p:sp>
      <p:sp>
        <p:nvSpPr>
          <p:cNvPr id="32" name="Shape 30"/>
          <p:cNvSpPr/>
          <p:nvPr/>
        </p:nvSpPr>
        <p:spPr>
          <a:xfrm>
            <a:off x="990590" y="4828938"/>
            <a:ext cx="3905250" cy="242423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3" name="Shape 31"/>
          <p:cNvSpPr/>
          <p:nvPr/>
        </p:nvSpPr>
        <p:spPr>
          <a:xfrm>
            <a:off x="990590" y="7246576"/>
            <a:ext cx="3905250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34" name="Shape 32"/>
          <p:cNvSpPr/>
          <p:nvPr/>
        </p:nvSpPr>
        <p:spPr>
          <a:xfrm>
            <a:off x="990590" y="4828938"/>
            <a:ext cx="3905250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35" name="Shape 33"/>
          <p:cNvSpPr/>
          <p:nvPr/>
        </p:nvSpPr>
        <p:spPr>
          <a:xfrm>
            <a:off x="990590" y="4828938"/>
            <a:ext cx="75870" cy="2424236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36" name="Shape 34"/>
          <p:cNvSpPr/>
          <p:nvPr/>
        </p:nvSpPr>
        <p:spPr>
          <a:xfrm>
            <a:off x="4889242" y="4828938"/>
            <a:ext cx="9525" cy="2424236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37" name="Text 35"/>
          <p:cNvSpPr/>
          <p:nvPr/>
        </p:nvSpPr>
        <p:spPr>
          <a:xfrm>
            <a:off x="1371229" y="5121285"/>
            <a:ext cx="3534569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業務系統</a:t>
            </a:r>
            <a:endParaRPr lang="en-US" sz="3300" dirty="0"/>
          </a:p>
        </p:txBody>
      </p:sp>
      <p:sp>
        <p:nvSpPr>
          <p:cNvPr id="38" name="Text 36"/>
          <p:cNvSpPr/>
          <p:nvPr/>
        </p:nvSpPr>
        <p:spPr>
          <a:xfrm>
            <a:off x="1371229" y="5842515"/>
            <a:ext cx="3534569" cy="4381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403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CRM、商機、報價、合約</a:t>
            </a:r>
            <a:endParaRPr lang="en-US" sz="2100" dirty="0"/>
          </a:p>
        </p:txBody>
      </p:sp>
      <p:sp>
        <p:nvSpPr>
          <p:cNvPr id="39" name="Shape 37"/>
          <p:cNvSpPr/>
          <p:nvPr/>
        </p:nvSpPr>
        <p:spPr>
          <a:xfrm>
            <a:off x="5124429" y="4828938"/>
            <a:ext cx="3905250" cy="242423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0" name="Shape 38"/>
          <p:cNvSpPr/>
          <p:nvPr/>
        </p:nvSpPr>
        <p:spPr>
          <a:xfrm>
            <a:off x="5124429" y="7246576"/>
            <a:ext cx="3905250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41" name="Shape 39"/>
          <p:cNvSpPr/>
          <p:nvPr/>
        </p:nvSpPr>
        <p:spPr>
          <a:xfrm>
            <a:off x="5124429" y="4828938"/>
            <a:ext cx="3905250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42" name="Shape 40"/>
          <p:cNvSpPr/>
          <p:nvPr/>
        </p:nvSpPr>
        <p:spPr>
          <a:xfrm>
            <a:off x="5124429" y="4828938"/>
            <a:ext cx="75870" cy="2424236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43" name="Shape 41"/>
          <p:cNvSpPr/>
          <p:nvPr/>
        </p:nvSpPr>
        <p:spPr>
          <a:xfrm>
            <a:off x="9023081" y="4828938"/>
            <a:ext cx="9525" cy="2424236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44" name="Text 42"/>
          <p:cNvSpPr/>
          <p:nvPr/>
        </p:nvSpPr>
        <p:spPr>
          <a:xfrm>
            <a:off x="5505069" y="5121285"/>
            <a:ext cx="3534569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客服系統</a:t>
            </a:r>
            <a:endParaRPr lang="en-US" sz="3300" dirty="0"/>
          </a:p>
        </p:txBody>
      </p:sp>
      <p:sp>
        <p:nvSpPr>
          <p:cNvPr id="45" name="Text 43"/>
          <p:cNvSpPr/>
          <p:nvPr/>
        </p:nvSpPr>
        <p:spPr>
          <a:xfrm>
            <a:off x="5505069" y="5842515"/>
            <a:ext cx="3309642" cy="8381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403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LINE、網站、Messenger 整合</a:t>
            </a:r>
            <a:endParaRPr lang="en-US" sz="2100" dirty="0"/>
          </a:p>
        </p:txBody>
      </p:sp>
      <p:sp>
        <p:nvSpPr>
          <p:cNvPr id="46" name="Shape 44"/>
          <p:cNvSpPr/>
          <p:nvPr/>
        </p:nvSpPr>
        <p:spPr>
          <a:xfrm>
            <a:off x="9258269" y="4828938"/>
            <a:ext cx="3905250" cy="242423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7" name="Shape 45"/>
          <p:cNvSpPr/>
          <p:nvPr/>
        </p:nvSpPr>
        <p:spPr>
          <a:xfrm>
            <a:off x="9258269" y="7246576"/>
            <a:ext cx="3905250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48" name="Shape 46"/>
          <p:cNvSpPr/>
          <p:nvPr/>
        </p:nvSpPr>
        <p:spPr>
          <a:xfrm>
            <a:off x="9258269" y="4828938"/>
            <a:ext cx="3905250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49" name="Shape 47"/>
          <p:cNvSpPr/>
          <p:nvPr/>
        </p:nvSpPr>
        <p:spPr>
          <a:xfrm>
            <a:off x="9258269" y="4828938"/>
            <a:ext cx="75870" cy="2424236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50" name="Shape 48"/>
          <p:cNvSpPr/>
          <p:nvPr/>
        </p:nvSpPr>
        <p:spPr>
          <a:xfrm>
            <a:off x="13156921" y="4828938"/>
            <a:ext cx="9525" cy="2424236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51" name="Text 49"/>
          <p:cNvSpPr/>
          <p:nvPr/>
        </p:nvSpPr>
        <p:spPr>
          <a:xfrm>
            <a:off x="9638908" y="5121285"/>
            <a:ext cx="3534569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財務系統</a:t>
            </a:r>
            <a:endParaRPr lang="en-US" sz="3300" dirty="0"/>
          </a:p>
        </p:txBody>
      </p:sp>
      <p:sp>
        <p:nvSpPr>
          <p:cNvPr id="52" name="Text 50"/>
          <p:cNvSpPr/>
          <p:nvPr/>
        </p:nvSpPr>
        <p:spPr>
          <a:xfrm>
            <a:off x="9638908" y="5842515"/>
            <a:ext cx="3534569" cy="4381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403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帳務、發票、應收付管理</a:t>
            </a:r>
            <a:endParaRPr lang="en-US" sz="2100" dirty="0"/>
          </a:p>
        </p:txBody>
      </p:sp>
      <p:sp>
        <p:nvSpPr>
          <p:cNvPr id="53" name="Shape 51"/>
          <p:cNvSpPr/>
          <p:nvPr/>
        </p:nvSpPr>
        <p:spPr>
          <a:xfrm>
            <a:off x="13392108" y="4828938"/>
            <a:ext cx="3905301" cy="242423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4" name="Shape 52"/>
          <p:cNvSpPr/>
          <p:nvPr/>
        </p:nvSpPr>
        <p:spPr>
          <a:xfrm>
            <a:off x="13392108" y="7246576"/>
            <a:ext cx="3905301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55" name="Shape 53"/>
          <p:cNvSpPr/>
          <p:nvPr/>
        </p:nvSpPr>
        <p:spPr>
          <a:xfrm>
            <a:off x="13392108" y="4828938"/>
            <a:ext cx="3905301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56" name="Shape 54"/>
          <p:cNvSpPr/>
          <p:nvPr/>
        </p:nvSpPr>
        <p:spPr>
          <a:xfrm>
            <a:off x="13392108" y="4828938"/>
            <a:ext cx="75870" cy="2424236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57" name="Shape 55"/>
          <p:cNvSpPr/>
          <p:nvPr/>
        </p:nvSpPr>
        <p:spPr>
          <a:xfrm>
            <a:off x="17290812" y="4828938"/>
            <a:ext cx="9525" cy="2424236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58" name="Text 56"/>
          <p:cNvSpPr/>
          <p:nvPr/>
        </p:nvSpPr>
        <p:spPr>
          <a:xfrm>
            <a:off x="13772748" y="5121285"/>
            <a:ext cx="3534625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人事系統</a:t>
            </a:r>
            <a:endParaRPr lang="en-US" sz="3300" dirty="0"/>
          </a:p>
        </p:txBody>
      </p:sp>
      <p:sp>
        <p:nvSpPr>
          <p:cNvPr id="59" name="Text 57"/>
          <p:cNvSpPr/>
          <p:nvPr/>
        </p:nvSpPr>
        <p:spPr>
          <a:xfrm>
            <a:off x="13772748" y="5842515"/>
            <a:ext cx="3534625" cy="4381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403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人員、薪資、勞健保級距</a:t>
            </a:r>
            <a:endParaRPr lang="en-US" sz="2100" dirty="0"/>
          </a:p>
        </p:txBody>
      </p:sp>
      <p:sp>
        <p:nvSpPr>
          <p:cNvPr id="60" name="Shape 58"/>
          <p:cNvSpPr/>
          <p:nvPr/>
        </p:nvSpPr>
        <p:spPr>
          <a:xfrm>
            <a:off x="990590" y="7481764"/>
            <a:ext cx="3905250" cy="202421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1" name="Shape 59"/>
          <p:cNvSpPr/>
          <p:nvPr/>
        </p:nvSpPr>
        <p:spPr>
          <a:xfrm>
            <a:off x="990590" y="9499383"/>
            <a:ext cx="3905250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62" name="Shape 60"/>
          <p:cNvSpPr/>
          <p:nvPr/>
        </p:nvSpPr>
        <p:spPr>
          <a:xfrm>
            <a:off x="990590" y="7481764"/>
            <a:ext cx="3905250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63" name="Shape 61"/>
          <p:cNvSpPr/>
          <p:nvPr/>
        </p:nvSpPr>
        <p:spPr>
          <a:xfrm>
            <a:off x="990590" y="7481764"/>
            <a:ext cx="75870" cy="2024217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64" name="Shape 62"/>
          <p:cNvSpPr/>
          <p:nvPr/>
        </p:nvSpPr>
        <p:spPr>
          <a:xfrm>
            <a:off x="4889242" y="7481764"/>
            <a:ext cx="9525" cy="2024217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65" name="Text 63"/>
          <p:cNvSpPr/>
          <p:nvPr/>
        </p:nvSpPr>
        <p:spPr>
          <a:xfrm>
            <a:off x="1371229" y="7774111"/>
            <a:ext cx="3534569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資訊系統</a:t>
            </a:r>
            <a:endParaRPr lang="en-US" sz="3300" dirty="0"/>
          </a:p>
        </p:txBody>
      </p:sp>
      <p:sp>
        <p:nvSpPr>
          <p:cNvPr id="66" name="Text 64"/>
          <p:cNvSpPr/>
          <p:nvPr/>
        </p:nvSpPr>
        <p:spPr>
          <a:xfrm>
            <a:off x="1371229" y="8495341"/>
            <a:ext cx="3534569" cy="4381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403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權限控管、API、資料備份</a:t>
            </a:r>
            <a:endParaRPr lang="en-US" sz="2100" dirty="0"/>
          </a:p>
        </p:txBody>
      </p:sp>
      <p:sp>
        <p:nvSpPr>
          <p:cNvPr id="67" name="Shape 65"/>
          <p:cNvSpPr/>
          <p:nvPr/>
        </p:nvSpPr>
        <p:spPr>
          <a:xfrm>
            <a:off x="5124429" y="7481764"/>
            <a:ext cx="3905250" cy="202421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8" name="Shape 66"/>
          <p:cNvSpPr/>
          <p:nvPr/>
        </p:nvSpPr>
        <p:spPr>
          <a:xfrm>
            <a:off x="5124429" y="9499383"/>
            <a:ext cx="3905250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69" name="Shape 67"/>
          <p:cNvSpPr/>
          <p:nvPr/>
        </p:nvSpPr>
        <p:spPr>
          <a:xfrm>
            <a:off x="5124429" y="7481764"/>
            <a:ext cx="3905250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70" name="Shape 68"/>
          <p:cNvSpPr/>
          <p:nvPr/>
        </p:nvSpPr>
        <p:spPr>
          <a:xfrm>
            <a:off x="5124429" y="7481764"/>
            <a:ext cx="75870" cy="2024217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71" name="Shape 69"/>
          <p:cNvSpPr/>
          <p:nvPr/>
        </p:nvSpPr>
        <p:spPr>
          <a:xfrm>
            <a:off x="9023081" y="7481764"/>
            <a:ext cx="9525" cy="2024217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72" name="Text 70"/>
          <p:cNvSpPr/>
          <p:nvPr/>
        </p:nvSpPr>
        <p:spPr>
          <a:xfrm>
            <a:off x="5505069" y="7774111"/>
            <a:ext cx="3534569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出勤管理</a:t>
            </a:r>
            <a:endParaRPr lang="en-US" sz="3300" dirty="0"/>
          </a:p>
        </p:txBody>
      </p:sp>
      <p:sp>
        <p:nvSpPr>
          <p:cNvPr id="73" name="Text 71"/>
          <p:cNvSpPr/>
          <p:nvPr/>
        </p:nvSpPr>
        <p:spPr>
          <a:xfrm>
            <a:off x="5505069" y="8495341"/>
            <a:ext cx="3534569" cy="4381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403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打卡、請假、加班簽核</a:t>
            </a:r>
            <a:endParaRPr lang="en-US" sz="2100" dirty="0"/>
          </a:p>
        </p:txBody>
      </p:sp>
      <p:sp>
        <p:nvSpPr>
          <p:cNvPr id="74" name="Shape 72"/>
          <p:cNvSpPr/>
          <p:nvPr/>
        </p:nvSpPr>
        <p:spPr>
          <a:xfrm>
            <a:off x="9258269" y="7481764"/>
            <a:ext cx="3905250" cy="2024217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75" name="Shape 73"/>
          <p:cNvSpPr/>
          <p:nvPr/>
        </p:nvSpPr>
        <p:spPr>
          <a:xfrm>
            <a:off x="9258269" y="9499383"/>
            <a:ext cx="3905250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76" name="Shape 74"/>
          <p:cNvSpPr/>
          <p:nvPr/>
        </p:nvSpPr>
        <p:spPr>
          <a:xfrm>
            <a:off x="9258269" y="7481764"/>
            <a:ext cx="3905250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77" name="Shape 75"/>
          <p:cNvSpPr/>
          <p:nvPr/>
        </p:nvSpPr>
        <p:spPr>
          <a:xfrm>
            <a:off x="9258269" y="7481764"/>
            <a:ext cx="75870" cy="2024217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78" name="Shape 76"/>
          <p:cNvSpPr/>
          <p:nvPr/>
        </p:nvSpPr>
        <p:spPr>
          <a:xfrm>
            <a:off x="13156921" y="7481764"/>
            <a:ext cx="9525" cy="2024217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79" name="Text 77"/>
          <p:cNvSpPr/>
          <p:nvPr/>
        </p:nvSpPr>
        <p:spPr>
          <a:xfrm>
            <a:off x="9638908" y="7774111"/>
            <a:ext cx="3534569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工具</a:t>
            </a:r>
            <a:endParaRPr lang="en-US" sz="3300" dirty="0"/>
          </a:p>
        </p:txBody>
      </p:sp>
      <p:sp>
        <p:nvSpPr>
          <p:cNvPr id="80" name="Text 78"/>
          <p:cNvSpPr/>
          <p:nvPr/>
        </p:nvSpPr>
        <p:spPr>
          <a:xfrm>
            <a:off x="9638908" y="8495341"/>
            <a:ext cx="3534569" cy="4381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403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種 AI 功能全部內建</a:t>
            </a:r>
            <a:endParaRPr lang="en-US" sz="2100" dirty="0"/>
          </a:p>
        </p:txBody>
      </p:sp>
      <p:sp>
        <p:nvSpPr>
          <p:cNvPr id="81" name="Text 79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82" name="Text 80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83" name="Text 81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84" name="Text 82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093334" cy="8610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207"/>
              </a:lnSpc>
              <a:buNone/>
            </a:pPr>
            <a:r>
              <a:rPr lang="en-US" sz="72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2198224" y="1422359"/>
            <a:ext cx="1824151" cy="308594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30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 ROOM</a:t>
            </a:r>
            <a:endParaRPr lang="en-US" sz="1875" dirty="0"/>
          </a:p>
        </p:txBody>
      </p:sp>
      <p:sp>
        <p:nvSpPr>
          <p:cNvPr id="4" name="Text 2"/>
          <p:cNvSpPr/>
          <p:nvPr/>
        </p:nvSpPr>
        <p:spPr>
          <a:xfrm>
            <a:off x="990590" y="2003961"/>
            <a:ext cx="7027862" cy="74675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828"/>
              </a:lnSpc>
              <a:buNone/>
            </a:pPr>
            <a:r>
              <a:rPr lang="en-US" sz="4650" b="1" dirty="0">
                <a:solidFill>
                  <a:srgbClr val="1A13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CEO 戰情室</a:t>
            </a:r>
            <a:endParaRPr lang="en-US" sz="4650" dirty="0"/>
          </a:p>
        </p:txBody>
      </p:sp>
      <p:sp>
        <p:nvSpPr>
          <p:cNvPr id="5" name="Shape 3"/>
          <p:cNvSpPr/>
          <p:nvPr/>
        </p:nvSpPr>
        <p:spPr>
          <a:xfrm>
            <a:off x="990590" y="2979294"/>
            <a:ext cx="1143000" cy="76179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6" name="Text 4"/>
          <p:cNvSpPr/>
          <p:nvPr/>
        </p:nvSpPr>
        <p:spPr>
          <a:xfrm>
            <a:off x="990590" y="3322153"/>
            <a:ext cx="6580635" cy="10743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九大系統的即時數據彙整在一個儀表板，決策不再憑感覺。</a:t>
            </a:r>
            <a:endParaRPr lang="en-US" sz="2550" dirty="0"/>
          </a:p>
        </p:txBody>
      </p:sp>
      <p:sp>
        <p:nvSpPr>
          <p:cNvPr id="7" name="Text 5"/>
          <p:cNvSpPr/>
          <p:nvPr/>
        </p:nvSpPr>
        <p:spPr>
          <a:xfrm>
            <a:off x="990590" y="8713983"/>
            <a:ext cx="702786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8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主要使用者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90590" y="9120032"/>
            <a:ext cx="7027862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決策者 · 總經理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8103414" y="914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0" name="Shape 8"/>
          <p:cNvSpPr/>
          <p:nvPr/>
        </p:nvSpPr>
        <p:spPr>
          <a:xfrm>
            <a:off x="8103414" y="914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1" name="Text 9"/>
          <p:cNvSpPr/>
          <p:nvPr/>
        </p:nvSpPr>
        <p:spPr>
          <a:xfrm>
            <a:off x="8370093" y="11799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大系統即時營運數據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8370093" y="1627600"/>
            <a:ext cx="4097209" cy="7238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任務・業績・現金流・人事・客服一頁掌握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12786075" y="914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4" name="Shape 12"/>
          <p:cNvSpPr/>
          <p:nvPr/>
        </p:nvSpPr>
        <p:spPr>
          <a:xfrm>
            <a:off x="12786075" y="914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5" name="Text 13"/>
          <p:cNvSpPr/>
          <p:nvPr/>
        </p:nvSpPr>
        <p:spPr>
          <a:xfrm>
            <a:off x="13052754" y="11799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每週經營摘要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3052754" y="1627600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數字自動寫成重點・週一送進信箱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8103414" y="30098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8" name="Shape 16"/>
          <p:cNvSpPr/>
          <p:nvPr/>
        </p:nvSpPr>
        <p:spPr>
          <a:xfrm>
            <a:off x="8103414" y="3009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9" name="Text 17"/>
          <p:cNvSpPr/>
          <p:nvPr/>
        </p:nvSpPr>
        <p:spPr>
          <a:xfrm>
            <a:off x="8370093" y="32754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異常主動示警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8370093" y="3723100"/>
            <a:ext cx="4097209" cy="7238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業績突降・應收逾期・KPI 未達即時通知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12786075" y="30098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2" name="Shape 20"/>
          <p:cNvSpPr/>
          <p:nvPr/>
        </p:nvSpPr>
        <p:spPr>
          <a:xfrm>
            <a:off x="12786075" y="3009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3" name="Text 21"/>
          <p:cNvSpPr/>
          <p:nvPr/>
        </p:nvSpPr>
        <p:spPr>
          <a:xfrm>
            <a:off x="13052754" y="32754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現金流總覽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13052754" y="3723100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應收應付・收支趨勢・資金預估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8103414" y="5105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6" name="Shape 24"/>
          <p:cNvSpPr/>
          <p:nvPr/>
        </p:nvSpPr>
        <p:spPr>
          <a:xfrm>
            <a:off x="8103414" y="5105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7" name="Text 25"/>
          <p:cNvSpPr/>
          <p:nvPr/>
        </p:nvSpPr>
        <p:spPr>
          <a:xfrm>
            <a:off x="8370093" y="53709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業績儀表板</a:t>
            </a:r>
            <a:endParaRPr lang="en-US" sz="2250" dirty="0"/>
          </a:p>
        </p:txBody>
      </p:sp>
      <p:sp>
        <p:nvSpPr>
          <p:cNvPr id="28" name="Text 26"/>
          <p:cNvSpPr/>
          <p:nvPr/>
        </p:nvSpPr>
        <p:spPr>
          <a:xfrm>
            <a:off x="8370093" y="5818599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部門／個人業績・目標達成率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12786075" y="5105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0" name="Shape 28"/>
          <p:cNvSpPr/>
          <p:nvPr/>
        </p:nvSpPr>
        <p:spPr>
          <a:xfrm>
            <a:off x="12786075" y="5105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1" name="Text 29"/>
          <p:cNvSpPr/>
          <p:nvPr/>
        </p:nvSpPr>
        <p:spPr>
          <a:xfrm>
            <a:off x="13052754" y="53709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任務健康度</a:t>
            </a:r>
            <a:endParaRPr lang="en-US" sz="2250" dirty="0"/>
          </a:p>
        </p:txBody>
      </p:sp>
      <p:sp>
        <p:nvSpPr>
          <p:cNvPr id="32" name="Text 30"/>
          <p:cNvSpPr/>
          <p:nvPr/>
        </p:nvSpPr>
        <p:spPr>
          <a:xfrm>
            <a:off x="13052754" y="5818599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逾期任務・負責人・卡關節點</a:t>
            </a:r>
            <a:endParaRPr lang="en-US" sz="1800" dirty="0"/>
          </a:p>
        </p:txBody>
      </p:sp>
      <p:sp>
        <p:nvSpPr>
          <p:cNvPr id="33" name="Shape 31"/>
          <p:cNvSpPr/>
          <p:nvPr/>
        </p:nvSpPr>
        <p:spPr>
          <a:xfrm>
            <a:off x="8103414" y="7200859"/>
            <a:ext cx="4511232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4" name="Shape 32"/>
          <p:cNvSpPr/>
          <p:nvPr/>
        </p:nvSpPr>
        <p:spPr>
          <a:xfrm>
            <a:off x="8103414" y="7200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5" name="Text 33"/>
          <p:cNvSpPr/>
          <p:nvPr/>
        </p:nvSpPr>
        <p:spPr>
          <a:xfrm>
            <a:off x="8370093" y="74664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多據點比較</a:t>
            </a:r>
            <a:endParaRPr lang="en-US" sz="2250" dirty="0"/>
          </a:p>
        </p:txBody>
      </p:sp>
      <p:sp>
        <p:nvSpPr>
          <p:cNvPr id="36" name="Text 34"/>
          <p:cNvSpPr/>
          <p:nvPr/>
        </p:nvSpPr>
        <p:spPr>
          <a:xfrm>
            <a:off x="8370093" y="7914099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門市／分公司數據並列比較</a:t>
            </a:r>
            <a:endParaRPr lang="en-US" sz="1800" dirty="0"/>
          </a:p>
        </p:txBody>
      </p:sp>
      <p:sp>
        <p:nvSpPr>
          <p:cNvPr id="37" name="Shape 35"/>
          <p:cNvSpPr/>
          <p:nvPr/>
        </p:nvSpPr>
        <p:spPr>
          <a:xfrm>
            <a:off x="12786075" y="7200859"/>
            <a:ext cx="4511283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8" name="Shape 36"/>
          <p:cNvSpPr/>
          <p:nvPr/>
        </p:nvSpPr>
        <p:spPr>
          <a:xfrm>
            <a:off x="12786075" y="7200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9" name="Text 37"/>
          <p:cNvSpPr/>
          <p:nvPr/>
        </p:nvSpPr>
        <p:spPr>
          <a:xfrm>
            <a:off x="13052754" y="74664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手機隨時看</a:t>
            </a:r>
            <a:endParaRPr lang="en-US" sz="2250" dirty="0"/>
          </a:p>
        </p:txBody>
      </p:sp>
      <p:sp>
        <p:nvSpPr>
          <p:cNvPr id="40" name="Text 38"/>
          <p:cNvSpPr/>
          <p:nvPr/>
        </p:nvSpPr>
        <p:spPr>
          <a:xfrm>
            <a:off x="13052754" y="7914099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 與 LINE 即時查看戰情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43" name="Text 41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44" name="Text 42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093334" cy="8610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207"/>
              </a:lnSpc>
              <a:buNone/>
            </a:pPr>
            <a:r>
              <a:rPr lang="en-US" sz="72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2198224" y="1422359"/>
            <a:ext cx="1029731" cy="308594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30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</a:t>
            </a:r>
            <a:endParaRPr lang="en-US" sz="1875" dirty="0"/>
          </a:p>
        </p:txBody>
      </p:sp>
      <p:sp>
        <p:nvSpPr>
          <p:cNvPr id="4" name="Text 2"/>
          <p:cNvSpPr/>
          <p:nvPr/>
        </p:nvSpPr>
        <p:spPr>
          <a:xfrm>
            <a:off x="990590" y="2003961"/>
            <a:ext cx="7027862" cy="8610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266"/>
              </a:lnSpc>
              <a:buNone/>
            </a:pPr>
            <a:r>
              <a:rPr lang="en-US" sz="5400" b="1" dirty="0">
                <a:solidFill>
                  <a:srgbClr val="1A13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任務管理</a:t>
            </a:r>
            <a:endParaRPr lang="en-US" sz="5400" dirty="0"/>
          </a:p>
        </p:txBody>
      </p:sp>
      <p:sp>
        <p:nvSpPr>
          <p:cNvPr id="5" name="Shape 3"/>
          <p:cNvSpPr/>
          <p:nvPr/>
        </p:nvSpPr>
        <p:spPr>
          <a:xfrm>
            <a:off x="990590" y="3093615"/>
            <a:ext cx="1143000" cy="76179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6" name="Text 4"/>
          <p:cNvSpPr/>
          <p:nvPr/>
        </p:nvSpPr>
        <p:spPr>
          <a:xfrm>
            <a:off x="990590" y="3436473"/>
            <a:ext cx="6580635" cy="10743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老闆動嘴、AI 拆解、員工動手 — 任務再也不會掉。</a:t>
            </a:r>
            <a:endParaRPr lang="en-US" sz="2550" dirty="0"/>
          </a:p>
        </p:txBody>
      </p:sp>
      <p:sp>
        <p:nvSpPr>
          <p:cNvPr id="7" name="Text 5"/>
          <p:cNvSpPr/>
          <p:nvPr/>
        </p:nvSpPr>
        <p:spPr>
          <a:xfrm>
            <a:off x="990590" y="8713983"/>
            <a:ext cx="702786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8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主要使用者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90590" y="9120032"/>
            <a:ext cx="7027862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全公司 · 跨部門協作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8103414" y="914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0" name="Shape 8"/>
          <p:cNvSpPr/>
          <p:nvPr/>
        </p:nvSpPr>
        <p:spPr>
          <a:xfrm>
            <a:off x="8103414" y="914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1" name="Text 9"/>
          <p:cNvSpPr/>
          <p:nvPr/>
        </p:nvSpPr>
        <p:spPr>
          <a:xfrm>
            <a:off x="8370093" y="11799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任務交辦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8370093" y="1627600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語音・LINE・Email 一句話建任務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12786075" y="914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4" name="Shape 12"/>
          <p:cNvSpPr/>
          <p:nvPr/>
        </p:nvSpPr>
        <p:spPr>
          <a:xfrm>
            <a:off x="12786075" y="914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5" name="Text 13"/>
          <p:cNvSpPr/>
          <p:nvPr/>
        </p:nvSpPr>
        <p:spPr>
          <a:xfrm>
            <a:off x="13052754" y="11799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拆解指派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3052754" y="1627600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自動拆 5-10 個子步驟・推薦負責人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8103414" y="30098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8" name="Shape 16"/>
          <p:cNvSpPr/>
          <p:nvPr/>
        </p:nvSpPr>
        <p:spPr>
          <a:xfrm>
            <a:off x="8103414" y="3009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9" name="Text 17"/>
          <p:cNvSpPr/>
          <p:nvPr/>
        </p:nvSpPr>
        <p:spPr>
          <a:xfrm>
            <a:off x="8370093" y="32754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追蹤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8370093" y="3723100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負責人・期限・進度一路追到結案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12786075" y="30098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2" name="Shape 20"/>
          <p:cNvSpPr/>
          <p:nvPr/>
        </p:nvSpPr>
        <p:spPr>
          <a:xfrm>
            <a:off x="12786075" y="3009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3" name="Text 21"/>
          <p:cNvSpPr/>
          <p:nvPr/>
        </p:nvSpPr>
        <p:spPr>
          <a:xfrm>
            <a:off x="13052754" y="32754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看板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13052754" y="3723100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看板・清單・日曆多種視圖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8103414" y="5105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6" name="Shape 24"/>
          <p:cNvSpPr/>
          <p:nvPr/>
        </p:nvSpPr>
        <p:spPr>
          <a:xfrm>
            <a:off x="8103414" y="5105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7" name="Text 25"/>
          <p:cNvSpPr/>
          <p:nvPr/>
        </p:nvSpPr>
        <p:spPr>
          <a:xfrm>
            <a:off x="8370093" y="53709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甘特圖</a:t>
            </a:r>
            <a:endParaRPr lang="en-US" sz="2250" dirty="0"/>
          </a:p>
        </p:txBody>
      </p:sp>
      <p:sp>
        <p:nvSpPr>
          <p:cNvPr id="28" name="Text 26"/>
          <p:cNvSpPr/>
          <p:nvPr/>
        </p:nvSpPr>
        <p:spPr>
          <a:xfrm>
            <a:off x="8370093" y="5818599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時程排程・相依關係・關鍵路徑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12786075" y="5105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0" name="Shape 28"/>
          <p:cNvSpPr/>
          <p:nvPr/>
        </p:nvSpPr>
        <p:spPr>
          <a:xfrm>
            <a:off x="12786075" y="5105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1" name="Text 29"/>
          <p:cNvSpPr/>
          <p:nvPr/>
        </p:nvSpPr>
        <p:spPr>
          <a:xfrm>
            <a:off x="13052754" y="53709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重複任務</a:t>
            </a:r>
            <a:endParaRPr lang="en-US" sz="2250" dirty="0"/>
          </a:p>
        </p:txBody>
      </p:sp>
      <p:sp>
        <p:nvSpPr>
          <p:cNvPr id="32" name="Text 30"/>
          <p:cNvSpPr/>
          <p:nvPr/>
        </p:nvSpPr>
        <p:spPr>
          <a:xfrm>
            <a:off x="13052754" y="5818599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依日／週／月自動開卡</a:t>
            </a:r>
            <a:endParaRPr lang="en-US" sz="1800" dirty="0"/>
          </a:p>
        </p:txBody>
      </p:sp>
      <p:sp>
        <p:nvSpPr>
          <p:cNvPr id="33" name="Shape 31"/>
          <p:cNvSpPr/>
          <p:nvPr/>
        </p:nvSpPr>
        <p:spPr>
          <a:xfrm>
            <a:off x="8103414" y="7200859"/>
            <a:ext cx="4511232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4" name="Shape 32"/>
          <p:cNvSpPr/>
          <p:nvPr/>
        </p:nvSpPr>
        <p:spPr>
          <a:xfrm>
            <a:off x="8103414" y="7200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5" name="Text 33"/>
          <p:cNvSpPr/>
          <p:nvPr/>
        </p:nvSpPr>
        <p:spPr>
          <a:xfrm>
            <a:off x="8370093" y="74664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任務範本</a:t>
            </a:r>
            <a:endParaRPr lang="en-US" sz="2250" dirty="0"/>
          </a:p>
        </p:txBody>
      </p:sp>
      <p:sp>
        <p:nvSpPr>
          <p:cNvPr id="36" name="Text 34"/>
          <p:cNvSpPr/>
          <p:nvPr/>
        </p:nvSpPr>
        <p:spPr>
          <a:xfrm>
            <a:off x="8370093" y="7914099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常用流程一鍵套用</a:t>
            </a:r>
            <a:endParaRPr lang="en-US" sz="1800" dirty="0"/>
          </a:p>
        </p:txBody>
      </p:sp>
      <p:sp>
        <p:nvSpPr>
          <p:cNvPr id="37" name="Shape 35"/>
          <p:cNvSpPr/>
          <p:nvPr/>
        </p:nvSpPr>
        <p:spPr>
          <a:xfrm>
            <a:off x="12786075" y="7200859"/>
            <a:ext cx="4511283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8" name="Shape 36"/>
          <p:cNvSpPr/>
          <p:nvPr/>
        </p:nvSpPr>
        <p:spPr>
          <a:xfrm>
            <a:off x="12786075" y="7200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9" name="Text 37"/>
          <p:cNvSpPr/>
          <p:nvPr/>
        </p:nvSpPr>
        <p:spPr>
          <a:xfrm>
            <a:off x="13052754" y="74664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逾期提醒</a:t>
            </a:r>
            <a:endParaRPr lang="en-US" sz="2250" dirty="0"/>
          </a:p>
        </p:txBody>
      </p:sp>
      <p:sp>
        <p:nvSpPr>
          <p:cNvPr id="40" name="Text 38"/>
          <p:cNvSpPr/>
          <p:nvPr/>
        </p:nvSpPr>
        <p:spPr>
          <a:xfrm>
            <a:off x="13052754" y="7914099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與 Email 自動催辦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43" name="Text 41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44" name="Text 42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093334" cy="8610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207"/>
              </a:lnSpc>
              <a:buNone/>
            </a:pPr>
            <a:r>
              <a:rPr lang="en-US" sz="72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2198224" y="1422359"/>
            <a:ext cx="1813265" cy="308594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30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ANALYTICS</a:t>
            </a:r>
            <a:endParaRPr lang="en-US" sz="1875" dirty="0"/>
          </a:p>
        </p:txBody>
      </p:sp>
      <p:sp>
        <p:nvSpPr>
          <p:cNvPr id="4" name="Text 2"/>
          <p:cNvSpPr/>
          <p:nvPr/>
        </p:nvSpPr>
        <p:spPr>
          <a:xfrm>
            <a:off x="990590" y="2003961"/>
            <a:ext cx="7027862" cy="8610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266"/>
              </a:lnSpc>
              <a:buNone/>
            </a:pPr>
            <a:r>
              <a:rPr lang="en-US" sz="5400" b="1" dirty="0">
                <a:solidFill>
                  <a:srgbClr val="1A13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報表分析</a:t>
            </a:r>
            <a:endParaRPr lang="en-US" sz="5400" dirty="0"/>
          </a:p>
        </p:txBody>
      </p:sp>
      <p:sp>
        <p:nvSpPr>
          <p:cNvPr id="5" name="Shape 3"/>
          <p:cNvSpPr/>
          <p:nvPr/>
        </p:nvSpPr>
        <p:spPr>
          <a:xfrm>
            <a:off x="990590" y="3093615"/>
            <a:ext cx="1143000" cy="76179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6" name="Text 4"/>
          <p:cNvSpPr/>
          <p:nvPr/>
        </p:nvSpPr>
        <p:spPr>
          <a:xfrm>
            <a:off x="990590" y="3436473"/>
            <a:ext cx="6580635" cy="10743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跨部門數字不用再靠 Excel 拼，當天上線零設定。</a:t>
            </a:r>
            <a:endParaRPr lang="en-US" sz="2550" dirty="0"/>
          </a:p>
        </p:txBody>
      </p:sp>
      <p:sp>
        <p:nvSpPr>
          <p:cNvPr id="7" name="Text 5"/>
          <p:cNvSpPr/>
          <p:nvPr/>
        </p:nvSpPr>
        <p:spPr>
          <a:xfrm>
            <a:off x="990590" y="8713983"/>
            <a:ext cx="702786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8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主要使用者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90590" y="9120032"/>
            <a:ext cx="7027862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主管 · 營運 · 財會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8103414" y="914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0" name="Shape 8"/>
          <p:cNvSpPr/>
          <p:nvPr/>
        </p:nvSpPr>
        <p:spPr>
          <a:xfrm>
            <a:off x="8103414" y="914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1" name="Text 9"/>
          <p:cNvSpPr/>
          <p:nvPr/>
        </p:nvSpPr>
        <p:spPr>
          <a:xfrm>
            <a:off x="8370093" y="11799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數據化管理決策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8370093" y="1627600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各模組資料預設整合・免建 ETL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12786075" y="914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4" name="Shape 12"/>
          <p:cNvSpPr/>
          <p:nvPr/>
        </p:nvSpPr>
        <p:spPr>
          <a:xfrm>
            <a:off x="12786075" y="914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5" name="Text 13"/>
          <p:cNvSpPr/>
          <p:nvPr/>
        </p:nvSpPr>
        <p:spPr>
          <a:xfrm>
            <a:off x="13052754" y="11799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自訂維度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3052754" y="1627600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部門・人員・產品・期間任意切分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8103414" y="30098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8" name="Shape 16"/>
          <p:cNvSpPr/>
          <p:nvPr/>
        </p:nvSpPr>
        <p:spPr>
          <a:xfrm>
            <a:off x="8103414" y="3009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9" name="Text 17"/>
          <p:cNvSpPr/>
          <p:nvPr/>
        </p:nvSpPr>
        <p:spPr>
          <a:xfrm>
            <a:off x="8370093" y="32754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績效報表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8370093" y="3723100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任務完成率・業績達成率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12786075" y="30098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2" name="Shape 20"/>
          <p:cNvSpPr/>
          <p:nvPr/>
        </p:nvSpPr>
        <p:spPr>
          <a:xfrm>
            <a:off x="12786075" y="3009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3" name="Text 21"/>
          <p:cNvSpPr/>
          <p:nvPr/>
        </p:nvSpPr>
        <p:spPr>
          <a:xfrm>
            <a:off x="13052754" y="32754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財務報表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13052754" y="3723100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損益・應收帳齡・現金流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8103414" y="5105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6" name="Shape 24"/>
          <p:cNvSpPr/>
          <p:nvPr/>
        </p:nvSpPr>
        <p:spPr>
          <a:xfrm>
            <a:off x="8103414" y="5105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7" name="Text 25"/>
          <p:cNvSpPr/>
          <p:nvPr/>
        </p:nvSpPr>
        <p:spPr>
          <a:xfrm>
            <a:off x="8370093" y="53709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行銷成效報表</a:t>
            </a:r>
            <a:endParaRPr lang="en-US" sz="2250" dirty="0"/>
          </a:p>
        </p:txBody>
      </p:sp>
      <p:sp>
        <p:nvSpPr>
          <p:cNvPr id="28" name="Text 26"/>
          <p:cNvSpPr/>
          <p:nvPr/>
        </p:nvSpPr>
        <p:spPr>
          <a:xfrm>
            <a:off x="8370093" y="5818599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廣告・EDM・轉換歸因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12786075" y="5105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0" name="Shape 28"/>
          <p:cNvSpPr/>
          <p:nvPr/>
        </p:nvSpPr>
        <p:spPr>
          <a:xfrm>
            <a:off x="12786075" y="5105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1" name="Text 29"/>
          <p:cNvSpPr/>
          <p:nvPr/>
        </p:nvSpPr>
        <p:spPr>
          <a:xfrm>
            <a:off x="13052754" y="53709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客服報表</a:t>
            </a:r>
            <a:endParaRPr lang="en-US" sz="2250" dirty="0"/>
          </a:p>
        </p:txBody>
      </p:sp>
      <p:sp>
        <p:nvSpPr>
          <p:cNvPr id="32" name="Text 30"/>
          <p:cNvSpPr/>
          <p:nvPr/>
        </p:nvSpPr>
        <p:spPr>
          <a:xfrm>
            <a:off x="13052754" y="5818599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回覆時間・滿意度・案件量</a:t>
            </a:r>
            <a:endParaRPr lang="en-US" sz="1800" dirty="0"/>
          </a:p>
        </p:txBody>
      </p:sp>
      <p:sp>
        <p:nvSpPr>
          <p:cNvPr id="33" name="Shape 31"/>
          <p:cNvSpPr/>
          <p:nvPr/>
        </p:nvSpPr>
        <p:spPr>
          <a:xfrm>
            <a:off x="8103414" y="7200859"/>
            <a:ext cx="4511232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4" name="Shape 32"/>
          <p:cNvSpPr/>
          <p:nvPr/>
        </p:nvSpPr>
        <p:spPr>
          <a:xfrm>
            <a:off x="8103414" y="7200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5" name="Text 33"/>
          <p:cNvSpPr/>
          <p:nvPr/>
        </p:nvSpPr>
        <p:spPr>
          <a:xfrm>
            <a:off x="8370093" y="74664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排程寄送</a:t>
            </a:r>
            <a:endParaRPr lang="en-US" sz="2250" dirty="0"/>
          </a:p>
        </p:txBody>
      </p:sp>
      <p:sp>
        <p:nvSpPr>
          <p:cNvPr id="36" name="Text 34"/>
          <p:cNvSpPr/>
          <p:nvPr/>
        </p:nvSpPr>
        <p:spPr>
          <a:xfrm>
            <a:off x="8370093" y="7914099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定期自動寄給主管</a:t>
            </a:r>
            <a:endParaRPr lang="en-US" sz="1800" dirty="0"/>
          </a:p>
        </p:txBody>
      </p:sp>
      <p:sp>
        <p:nvSpPr>
          <p:cNvPr id="37" name="Shape 35"/>
          <p:cNvSpPr/>
          <p:nvPr/>
        </p:nvSpPr>
        <p:spPr>
          <a:xfrm>
            <a:off x="12786075" y="7200859"/>
            <a:ext cx="4511283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8" name="Shape 36"/>
          <p:cNvSpPr/>
          <p:nvPr/>
        </p:nvSpPr>
        <p:spPr>
          <a:xfrm>
            <a:off x="12786075" y="7200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9" name="Text 37"/>
          <p:cNvSpPr/>
          <p:nvPr/>
        </p:nvSpPr>
        <p:spPr>
          <a:xfrm>
            <a:off x="13052754" y="74664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多格式匯出</a:t>
            </a:r>
            <a:endParaRPr lang="en-US" sz="2250" dirty="0"/>
          </a:p>
        </p:txBody>
      </p:sp>
      <p:sp>
        <p:nvSpPr>
          <p:cNvPr id="40" name="Text 38"/>
          <p:cNvSpPr/>
          <p:nvPr/>
        </p:nvSpPr>
        <p:spPr>
          <a:xfrm>
            <a:off x="13052754" y="7914099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CSV・Excel・PDF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43" name="Text 41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44" name="Text 42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093334" cy="8610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207"/>
              </a:lnSpc>
              <a:buNone/>
            </a:pPr>
            <a:r>
              <a:rPr lang="en-US" sz="72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2198224" y="1422359"/>
            <a:ext cx="1934255" cy="308594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30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</a:t>
            </a:r>
            <a:endParaRPr lang="en-US" sz="1875" dirty="0"/>
          </a:p>
        </p:txBody>
      </p:sp>
      <p:sp>
        <p:nvSpPr>
          <p:cNvPr id="4" name="Text 2"/>
          <p:cNvSpPr/>
          <p:nvPr/>
        </p:nvSpPr>
        <p:spPr>
          <a:xfrm>
            <a:off x="990590" y="2003961"/>
            <a:ext cx="7027862" cy="8610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266"/>
              </a:lnSpc>
              <a:buNone/>
            </a:pPr>
            <a:r>
              <a:rPr lang="en-US" sz="5400" b="1" dirty="0">
                <a:solidFill>
                  <a:srgbClr val="1A13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行銷系統</a:t>
            </a:r>
            <a:endParaRPr lang="en-US" sz="5400" dirty="0"/>
          </a:p>
        </p:txBody>
      </p:sp>
      <p:sp>
        <p:nvSpPr>
          <p:cNvPr id="5" name="Shape 3"/>
          <p:cNvSpPr/>
          <p:nvPr/>
        </p:nvSpPr>
        <p:spPr>
          <a:xfrm>
            <a:off x="990590" y="3093615"/>
            <a:ext cx="1143000" cy="76179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6" name="Text 4"/>
          <p:cNvSpPr/>
          <p:nvPr/>
        </p:nvSpPr>
        <p:spPr>
          <a:xfrm>
            <a:off x="990590" y="3436473"/>
            <a:ext cx="6580635" cy="10743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名單分群、EDM、LINE 推播與轉換追蹤在同一套裡完成。</a:t>
            </a:r>
            <a:endParaRPr lang="en-US" sz="2550" dirty="0"/>
          </a:p>
        </p:txBody>
      </p:sp>
      <p:sp>
        <p:nvSpPr>
          <p:cNvPr id="7" name="Text 5"/>
          <p:cNvSpPr/>
          <p:nvPr/>
        </p:nvSpPr>
        <p:spPr>
          <a:xfrm>
            <a:off x="990590" y="8713983"/>
            <a:ext cx="702786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8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主要使用者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90590" y="9120032"/>
            <a:ext cx="7027862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行銷 · 電商 · 門市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8103414" y="914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0" name="Shape 8"/>
          <p:cNvSpPr/>
          <p:nvPr/>
        </p:nvSpPr>
        <p:spPr>
          <a:xfrm>
            <a:off x="8103414" y="914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1" name="Text 9"/>
          <p:cNvSpPr/>
          <p:nvPr/>
        </p:nvSpPr>
        <p:spPr>
          <a:xfrm>
            <a:off x="8370093" y="11799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自動化行銷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8370093" y="1627600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視覺化流程・自動觸發・持續運作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12786075" y="914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4" name="Shape 12"/>
          <p:cNvSpPr/>
          <p:nvPr/>
        </p:nvSpPr>
        <p:spPr>
          <a:xfrm>
            <a:off x="12786075" y="914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5" name="Text 13"/>
          <p:cNvSpPr/>
          <p:nvPr/>
        </p:nvSpPr>
        <p:spPr>
          <a:xfrm>
            <a:off x="13052754" y="11799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電子報系統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3052754" y="1627600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EDM・群發・20 款範本・追蹤分析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8103414" y="30098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8" name="Shape 16"/>
          <p:cNvSpPr/>
          <p:nvPr/>
        </p:nvSpPr>
        <p:spPr>
          <a:xfrm>
            <a:off x="8103414" y="3009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9" name="Text 17"/>
          <p:cNvSpPr/>
          <p:nvPr/>
        </p:nvSpPr>
        <p:spPr>
          <a:xfrm>
            <a:off x="8370093" y="32754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社群排程管理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8370093" y="3723100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排程發文・多平台同步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12786075" y="30098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2" name="Shape 20"/>
          <p:cNvSpPr/>
          <p:nvPr/>
        </p:nvSpPr>
        <p:spPr>
          <a:xfrm>
            <a:off x="12786075" y="3009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3" name="Text 21"/>
          <p:cNvSpPr/>
          <p:nvPr/>
        </p:nvSpPr>
        <p:spPr>
          <a:xfrm>
            <a:off x="13052754" y="32754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廣告投放管理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13052754" y="3723100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廣告成效・AI 優化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8103414" y="5105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6" name="Shape 24"/>
          <p:cNvSpPr/>
          <p:nvPr/>
        </p:nvSpPr>
        <p:spPr>
          <a:xfrm>
            <a:off x="8103414" y="5105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7" name="Text 25"/>
          <p:cNvSpPr/>
          <p:nvPr/>
        </p:nvSpPr>
        <p:spPr>
          <a:xfrm>
            <a:off x="8370093" y="53709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Landing Page</a:t>
            </a:r>
            <a:endParaRPr lang="en-US" sz="2250" dirty="0"/>
          </a:p>
        </p:txBody>
      </p:sp>
      <p:sp>
        <p:nvSpPr>
          <p:cNvPr id="28" name="Text 26"/>
          <p:cNvSpPr/>
          <p:nvPr/>
        </p:nvSpPr>
        <p:spPr>
          <a:xfrm>
            <a:off x="8370093" y="5818599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一頁式銷售頁・名單收集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12786075" y="5105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0" name="Shape 28"/>
          <p:cNvSpPr/>
          <p:nvPr/>
        </p:nvSpPr>
        <p:spPr>
          <a:xfrm>
            <a:off x="12786075" y="5105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1" name="Text 29"/>
          <p:cNvSpPr/>
          <p:nvPr/>
        </p:nvSpPr>
        <p:spPr>
          <a:xfrm>
            <a:off x="13052754" y="53709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官網表單</a:t>
            </a:r>
            <a:endParaRPr lang="en-US" sz="2250" dirty="0"/>
          </a:p>
        </p:txBody>
      </p:sp>
      <p:sp>
        <p:nvSpPr>
          <p:cNvPr id="32" name="Text 30"/>
          <p:cNvSpPr/>
          <p:nvPr/>
        </p:nvSpPr>
        <p:spPr>
          <a:xfrm>
            <a:off x="13052754" y="5818599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對外收名單・自動進 CRM・建跟進任務</a:t>
            </a:r>
            <a:endParaRPr lang="en-US" sz="1800" dirty="0"/>
          </a:p>
        </p:txBody>
      </p:sp>
      <p:sp>
        <p:nvSpPr>
          <p:cNvPr id="33" name="Shape 31"/>
          <p:cNvSpPr/>
          <p:nvPr/>
        </p:nvSpPr>
        <p:spPr>
          <a:xfrm>
            <a:off x="8103414" y="7200859"/>
            <a:ext cx="4511232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4" name="Shape 32"/>
          <p:cNvSpPr/>
          <p:nvPr/>
        </p:nvSpPr>
        <p:spPr>
          <a:xfrm>
            <a:off x="8103414" y="7200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5" name="Text 33"/>
          <p:cNvSpPr/>
          <p:nvPr/>
        </p:nvSpPr>
        <p:spPr>
          <a:xfrm>
            <a:off x="8370093" y="74664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評論管理</a:t>
            </a:r>
            <a:endParaRPr lang="en-US" sz="2250" dirty="0"/>
          </a:p>
        </p:txBody>
      </p:sp>
      <p:sp>
        <p:nvSpPr>
          <p:cNvPr id="36" name="Text 34"/>
          <p:cNvSpPr/>
          <p:nvPr/>
        </p:nvSpPr>
        <p:spPr>
          <a:xfrm>
            <a:off x="8370093" y="7914099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評論邀請・AI 回覆・負評警報</a:t>
            </a:r>
            <a:endParaRPr lang="en-US" sz="1800" dirty="0"/>
          </a:p>
        </p:txBody>
      </p:sp>
      <p:sp>
        <p:nvSpPr>
          <p:cNvPr id="37" name="Shape 35"/>
          <p:cNvSpPr/>
          <p:nvPr/>
        </p:nvSpPr>
        <p:spPr>
          <a:xfrm>
            <a:off x="12786075" y="7200859"/>
            <a:ext cx="4511283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8" name="Shape 36"/>
          <p:cNvSpPr/>
          <p:nvPr/>
        </p:nvSpPr>
        <p:spPr>
          <a:xfrm>
            <a:off x="12786075" y="7200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9" name="Text 37"/>
          <p:cNvSpPr/>
          <p:nvPr/>
        </p:nvSpPr>
        <p:spPr>
          <a:xfrm>
            <a:off x="13052754" y="74664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會員集點</a:t>
            </a:r>
            <a:endParaRPr lang="en-US" sz="2250" dirty="0"/>
          </a:p>
        </p:txBody>
      </p:sp>
      <p:sp>
        <p:nvSpPr>
          <p:cNvPr id="40" name="Text 38"/>
          <p:cNvSpPr/>
          <p:nvPr/>
        </p:nvSpPr>
        <p:spPr>
          <a:xfrm>
            <a:off x="13052754" y="7914099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消費集點・等級升降・兌換獎勵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43" name="Text 41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44" name="Text 42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093334" cy="8610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207"/>
              </a:lnSpc>
              <a:buNone/>
            </a:pPr>
            <a:r>
              <a:rPr lang="en-US" sz="72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2198224" y="1422359"/>
            <a:ext cx="2222160" cy="308594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30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CRM &amp; SALES</a:t>
            </a:r>
            <a:endParaRPr lang="en-US" sz="1875" dirty="0"/>
          </a:p>
        </p:txBody>
      </p:sp>
      <p:sp>
        <p:nvSpPr>
          <p:cNvPr id="4" name="Text 2"/>
          <p:cNvSpPr/>
          <p:nvPr/>
        </p:nvSpPr>
        <p:spPr>
          <a:xfrm>
            <a:off x="990590" y="2003961"/>
            <a:ext cx="7027862" cy="8610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266"/>
              </a:lnSpc>
              <a:buNone/>
            </a:pPr>
            <a:r>
              <a:rPr lang="en-US" sz="5400" b="1" dirty="0">
                <a:solidFill>
                  <a:srgbClr val="1A13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業務系統</a:t>
            </a:r>
            <a:endParaRPr lang="en-US" sz="5400" dirty="0"/>
          </a:p>
        </p:txBody>
      </p:sp>
      <p:sp>
        <p:nvSpPr>
          <p:cNvPr id="5" name="Shape 3"/>
          <p:cNvSpPr/>
          <p:nvPr/>
        </p:nvSpPr>
        <p:spPr>
          <a:xfrm>
            <a:off x="990590" y="3093615"/>
            <a:ext cx="1143000" cy="76179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6" name="Text 4"/>
          <p:cNvSpPr/>
          <p:nvPr/>
        </p:nvSpPr>
        <p:spPr>
          <a:xfrm>
            <a:off x="990590" y="3436473"/>
            <a:ext cx="6580635" cy="10743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客戶、商機、報價、合約一條線，人走了資料留下。</a:t>
            </a:r>
            <a:endParaRPr lang="en-US" sz="2550" dirty="0"/>
          </a:p>
        </p:txBody>
      </p:sp>
      <p:sp>
        <p:nvSpPr>
          <p:cNvPr id="7" name="Text 5"/>
          <p:cNvSpPr/>
          <p:nvPr/>
        </p:nvSpPr>
        <p:spPr>
          <a:xfrm>
            <a:off x="990590" y="8713983"/>
            <a:ext cx="702786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8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主要使用者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90590" y="9120032"/>
            <a:ext cx="7027862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業務 · 業務主管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8103414" y="914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0" name="Shape 8"/>
          <p:cNvSpPr/>
          <p:nvPr/>
        </p:nvSpPr>
        <p:spPr>
          <a:xfrm>
            <a:off x="8103414" y="914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1" name="Text 9"/>
          <p:cNvSpPr/>
          <p:nvPr/>
        </p:nvSpPr>
        <p:spPr>
          <a:xfrm>
            <a:off x="8370093" y="11799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CRM 系統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8370093" y="1627600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客戶管理・商機追蹤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12786075" y="914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4" name="Shape 12"/>
          <p:cNvSpPr/>
          <p:nvPr/>
        </p:nvSpPr>
        <p:spPr>
          <a:xfrm>
            <a:off x="12786075" y="914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5" name="Text 13"/>
          <p:cNvSpPr/>
          <p:nvPr/>
        </p:nvSpPr>
        <p:spPr>
          <a:xfrm>
            <a:off x="13052754" y="11799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報價系統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3052754" y="1627600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報價單・發票管理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8103414" y="30098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8" name="Shape 16"/>
          <p:cNvSpPr/>
          <p:nvPr/>
        </p:nvSpPr>
        <p:spPr>
          <a:xfrm>
            <a:off x="8103414" y="3009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9" name="Text 17"/>
          <p:cNvSpPr/>
          <p:nvPr/>
        </p:nvSpPr>
        <p:spPr>
          <a:xfrm>
            <a:off x="8370093" y="32754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合約管理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8370093" y="3723100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合約追蹤・到期提醒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12786075" y="30098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2" name="Shape 20"/>
          <p:cNvSpPr/>
          <p:nvPr/>
        </p:nvSpPr>
        <p:spPr>
          <a:xfrm>
            <a:off x="12786075" y="3009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3" name="Text 21"/>
          <p:cNvSpPr/>
          <p:nvPr/>
        </p:nvSpPr>
        <p:spPr>
          <a:xfrm>
            <a:off x="13052754" y="32754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專案管理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13052754" y="3723100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專案・任務・甘特圖・進度追蹤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8103414" y="5105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6" name="Shape 24"/>
          <p:cNvSpPr/>
          <p:nvPr/>
        </p:nvSpPr>
        <p:spPr>
          <a:xfrm>
            <a:off x="8103414" y="5105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7" name="Text 25"/>
          <p:cNvSpPr/>
          <p:nvPr/>
        </p:nvSpPr>
        <p:spPr>
          <a:xfrm>
            <a:off x="8370093" y="53709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名單開發中心</a:t>
            </a:r>
            <a:endParaRPr lang="en-US" sz="2250" dirty="0"/>
          </a:p>
        </p:txBody>
      </p:sp>
      <p:sp>
        <p:nvSpPr>
          <p:cNvPr id="28" name="Text 26"/>
          <p:cNvSpPr/>
          <p:nvPr/>
        </p:nvSpPr>
        <p:spPr>
          <a:xfrm>
            <a:off x="8370093" y="5818599"/>
            <a:ext cx="4097209" cy="7238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取得名單・認領・電話開發・開發信・成效一條龍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12786075" y="5105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0" name="Shape 28"/>
          <p:cNvSpPr/>
          <p:nvPr/>
        </p:nvSpPr>
        <p:spPr>
          <a:xfrm>
            <a:off x="12786075" y="5105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1" name="Text 29"/>
          <p:cNvSpPr/>
          <p:nvPr/>
        </p:nvSpPr>
        <p:spPr>
          <a:xfrm>
            <a:off x="13052754" y="53709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業務日報</a:t>
            </a:r>
            <a:endParaRPr lang="en-US" sz="2250" dirty="0"/>
          </a:p>
        </p:txBody>
      </p:sp>
      <p:sp>
        <p:nvSpPr>
          <p:cNvPr id="32" name="Text 30"/>
          <p:cNvSpPr/>
          <p:nvPr/>
        </p:nvSpPr>
        <p:spPr>
          <a:xfrm>
            <a:off x="13052754" y="5818599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每日回報・績效追蹤</a:t>
            </a:r>
            <a:endParaRPr lang="en-US" sz="1800" dirty="0"/>
          </a:p>
        </p:txBody>
      </p:sp>
      <p:sp>
        <p:nvSpPr>
          <p:cNvPr id="33" name="Shape 31"/>
          <p:cNvSpPr/>
          <p:nvPr/>
        </p:nvSpPr>
        <p:spPr>
          <a:xfrm>
            <a:off x="8103414" y="7200859"/>
            <a:ext cx="4511232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4" name="Shape 32"/>
          <p:cNvSpPr/>
          <p:nvPr/>
        </p:nvSpPr>
        <p:spPr>
          <a:xfrm>
            <a:off x="8103414" y="7200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5" name="Text 33"/>
          <p:cNvSpPr/>
          <p:nvPr/>
        </p:nvSpPr>
        <p:spPr>
          <a:xfrm>
            <a:off x="8370093" y="74664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業績目標</a:t>
            </a:r>
            <a:endParaRPr lang="en-US" sz="2250" dirty="0"/>
          </a:p>
        </p:txBody>
      </p:sp>
      <p:sp>
        <p:nvSpPr>
          <p:cNvPr id="36" name="Text 34"/>
          <p:cNvSpPr/>
          <p:nvPr/>
        </p:nvSpPr>
        <p:spPr>
          <a:xfrm>
            <a:off x="8370093" y="7914099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目標設定・達成追蹤</a:t>
            </a:r>
            <a:endParaRPr lang="en-US" sz="1800" dirty="0"/>
          </a:p>
        </p:txBody>
      </p:sp>
      <p:sp>
        <p:nvSpPr>
          <p:cNvPr id="37" name="Shape 35"/>
          <p:cNvSpPr/>
          <p:nvPr/>
        </p:nvSpPr>
        <p:spPr>
          <a:xfrm>
            <a:off x="12786075" y="7200859"/>
            <a:ext cx="4511283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8" name="Shape 36"/>
          <p:cNvSpPr/>
          <p:nvPr/>
        </p:nvSpPr>
        <p:spPr>
          <a:xfrm>
            <a:off x="12786075" y="7200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9" name="Text 37"/>
          <p:cNvSpPr/>
          <p:nvPr/>
        </p:nvSpPr>
        <p:spPr>
          <a:xfrm>
            <a:off x="13052754" y="74664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庫存管理</a:t>
            </a:r>
            <a:endParaRPr lang="en-US" sz="2250" dirty="0"/>
          </a:p>
        </p:txBody>
      </p:sp>
      <p:sp>
        <p:nvSpPr>
          <p:cNvPr id="40" name="Text 38"/>
          <p:cNvSpPr/>
          <p:nvPr/>
        </p:nvSpPr>
        <p:spPr>
          <a:xfrm>
            <a:off x="13052754" y="7914099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庫存追蹤・盤點作業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43" name="Text 41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44" name="Text 42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093334" cy="8610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207"/>
              </a:lnSpc>
              <a:buNone/>
            </a:pPr>
            <a:r>
              <a:rPr lang="en-US" sz="72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2198224" y="1422359"/>
            <a:ext cx="1438502" cy="308594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30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SERVICE</a:t>
            </a:r>
            <a:endParaRPr lang="en-US" sz="1875" dirty="0"/>
          </a:p>
        </p:txBody>
      </p:sp>
      <p:sp>
        <p:nvSpPr>
          <p:cNvPr id="4" name="Text 2"/>
          <p:cNvSpPr/>
          <p:nvPr/>
        </p:nvSpPr>
        <p:spPr>
          <a:xfrm>
            <a:off x="990590" y="2003961"/>
            <a:ext cx="7027862" cy="8610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266"/>
              </a:lnSpc>
              <a:buNone/>
            </a:pPr>
            <a:r>
              <a:rPr lang="en-US" sz="5400" b="1" dirty="0">
                <a:solidFill>
                  <a:srgbClr val="1A13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客服系統</a:t>
            </a:r>
            <a:endParaRPr lang="en-US" sz="5400" dirty="0"/>
          </a:p>
        </p:txBody>
      </p:sp>
      <p:sp>
        <p:nvSpPr>
          <p:cNvPr id="5" name="Shape 3"/>
          <p:cNvSpPr/>
          <p:nvPr/>
        </p:nvSpPr>
        <p:spPr>
          <a:xfrm>
            <a:off x="990590" y="3093615"/>
            <a:ext cx="1143000" cy="76179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6" name="Text 4"/>
          <p:cNvSpPr/>
          <p:nvPr/>
        </p:nvSpPr>
        <p:spPr>
          <a:xfrm>
            <a:off x="990590" y="3436473"/>
            <a:ext cx="6580635" cy="10743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LINE、網站、Messenger 三通路在單一後台統一回覆。</a:t>
            </a:r>
            <a:endParaRPr lang="en-US" sz="2550" dirty="0"/>
          </a:p>
        </p:txBody>
      </p:sp>
      <p:sp>
        <p:nvSpPr>
          <p:cNvPr id="7" name="Text 5"/>
          <p:cNvSpPr/>
          <p:nvPr/>
        </p:nvSpPr>
        <p:spPr>
          <a:xfrm>
            <a:off x="990590" y="8713983"/>
            <a:ext cx="702786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8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主要使用者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90590" y="9120032"/>
            <a:ext cx="7027862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客服 · 門市 · 電商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8103414" y="914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0" name="Shape 8"/>
          <p:cNvSpPr/>
          <p:nvPr/>
        </p:nvSpPr>
        <p:spPr>
          <a:xfrm>
            <a:off x="8103414" y="914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1" name="Text 9"/>
          <p:cNvSpPr/>
          <p:nvPr/>
        </p:nvSpPr>
        <p:spPr>
          <a:xfrm>
            <a:off x="8370093" y="11799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客服中心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8370093" y="1627600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智能客服・滿意度調查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12786075" y="914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4" name="Shape 12"/>
          <p:cNvSpPr/>
          <p:nvPr/>
        </p:nvSpPr>
        <p:spPr>
          <a:xfrm>
            <a:off x="12786075" y="914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5" name="Text 13"/>
          <p:cNvSpPr/>
          <p:nvPr/>
        </p:nvSpPr>
        <p:spPr>
          <a:xfrm>
            <a:off x="13052754" y="11799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客服系統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3052754" y="1627600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整合 LiveChat・即時對話・智能回覆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8103414" y="30098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8" name="Shape 16"/>
          <p:cNvSpPr/>
          <p:nvPr/>
        </p:nvSpPr>
        <p:spPr>
          <a:xfrm>
            <a:off x="8103414" y="3009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9" name="Text 17"/>
          <p:cNvSpPr/>
          <p:nvPr/>
        </p:nvSpPr>
        <p:spPr>
          <a:xfrm>
            <a:off x="8370093" y="32754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客戶續約系統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8370093" y="3723100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訂單查詢・到期提醒・續約管理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12786075" y="30098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2" name="Shape 20"/>
          <p:cNvSpPr/>
          <p:nvPr/>
        </p:nvSpPr>
        <p:spPr>
          <a:xfrm>
            <a:off x="12786075" y="3009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3" name="Text 21"/>
          <p:cNvSpPr/>
          <p:nvPr/>
        </p:nvSpPr>
        <p:spPr>
          <a:xfrm>
            <a:off x="13052754" y="32754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客服滿意度儀表板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13052754" y="3723100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客戶滿意度追蹤・即時回饋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8103414" y="5105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6" name="Shape 24"/>
          <p:cNvSpPr/>
          <p:nvPr/>
        </p:nvSpPr>
        <p:spPr>
          <a:xfrm>
            <a:off x="8103414" y="5105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7" name="Text 25"/>
          <p:cNvSpPr/>
          <p:nvPr/>
        </p:nvSpPr>
        <p:spPr>
          <a:xfrm>
            <a:off x="8370093" y="53709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問卷工具</a:t>
            </a:r>
            <a:endParaRPr lang="en-US" sz="2250" dirty="0"/>
          </a:p>
        </p:txBody>
      </p:sp>
      <p:sp>
        <p:nvSpPr>
          <p:cNvPr id="28" name="Text 26"/>
          <p:cNvSpPr/>
          <p:nvPr/>
        </p:nvSpPr>
        <p:spPr>
          <a:xfrm>
            <a:off x="8370093" y="5818599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問卷調查・資料收集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12786075" y="5105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0" name="Shape 28"/>
          <p:cNvSpPr/>
          <p:nvPr/>
        </p:nvSpPr>
        <p:spPr>
          <a:xfrm>
            <a:off x="12786075" y="5105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1" name="Text 29"/>
          <p:cNvSpPr/>
          <p:nvPr/>
        </p:nvSpPr>
        <p:spPr>
          <a:xfrm>
            <a:off x="13052754" y="53709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智慧回覆</a:t>
            </a:r>
            <a:endParaRPr lang="en-US" sz="2250" dirty="0"/>
          </a:p>
        </p:txBody>
      </p:sp>
      <p:sp>
        <p:nvSpPr>
          <p:cNvPr id="32" name="Text 30"/>
          <p:cNvSpPr/>
          <p:nvPr/>
        </p:nvSpPr>
        <p:spPr>
          <a:xfrm>
            <a:off x="13052754" y="5818599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生成專業回覆</a:t>
            </a:r>
            <a:endParaRPr lang="en-US" sz="1800" dirty="0"/>
          </a:p>
        </p:txBody>
      </p:sp>
      <p:sp>
        <p:nvSpPr>
          <p:cNvPr id="33" name="Shape 31"/>
          <p:cNvSpPr/>
          <p:nvPr/>
        </p:nvSpPr>
        <p:spPr>
          <a:xfrm>
            <a:off x="8103414" y="7200859"/>
            <a:ext cx="4511232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4" name="Shape 32"/>
          <p:cNvSpPr/>
          <p:nvPr/>
        </p:nvSpPr>
        <p:spPr>
          <a:xfrm>
            <a:off x="8103414" y="7200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5" name="Text 33"/>
          <p:cNvSpPr/>
          <p:nvPr/>
        </p:nvSpPr>
        <p:spPr>
          <a:xfrm>
            <a:off x="8370093" y="74664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戰國策 AI 電話客服</a:t>
            </a:r>
            <a:endParaRPr lang="en-US" sz="2250" dirty="0"/>
          </a:p>
        </p:txBody>
      </p:sp>
      <p:sp>
        <p:nvSpPr>
          <p:cNvPr id="36" name="Text 34"/>
          <p:cNvSpPr/>
          <p:nvPr/>
        </p:nvSpPr>
        <p:spPr>
          <a:xfrm>
            <a:off x="8370093" y="7914099"/>
            <a:ext cx="4097209" cy="7238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24 小時接聽・預約訂位訂房・逐字稿進 CRM</a:t>
            </a:r>
            <a:endParaRPr lang="en-US" sz="1800" dirty="0"/>
          </a:p>
        </p:txBody>
      </p:sp>
      <p:sp>
        <p:nvSpPr>
          <p:cNvPr id="37" name="Shape 35"/>
          <p:cNvSpPr/>
          <p:nvPr/>
        </p:nvSpPr>
        <p:spPr>
          <a:xfrm>
            <a:off x="12786075" y="7200859"/>
            <a:ext cx="4511283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8" name="Shape 36"/>
          <p:cNvSpPr/>
          <p:nvPr/>
        </p:nvSpPr>
        <p:spPr>
          <a:xfrm>
            <a:off x="12786075" y="7200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9" name="Text 37"/>
          <p:cNvSpPr/>
          <p:nvPr/>
        </p:nvSpPr>
        <p:spPr>
          <a:xfrm>
            <a:off x="13052754" y="74664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SEO 客戶管理系統</a:t>
            </a:r>
            <a:endParaRPr lang="en-US" sz="2250" dirty="0"/>
          </a:p>
        </p:txBody>
      </p:sp>
      <p:sp>
        <p:nvSpPr>
          <p:cNvPr id="40" name="Text 38"/>
          <p:cNvSpPr/>
          <p:nvPr/>
        </p:nvSpPr>
        <p:spPr>
          <a:xfrm>
            <a:off x="13052754" y="7914099"/>
            <a:ext cx="4097262" cy="7238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客戶管理・內容生成・排名追蹤・AI 品牌監測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43" name="Text 41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44" name="Text 42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093334" cy="8610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207"/>
              </a:lnSpc>
              <a:buNone/>
            </a:pPr>
            <a:r>
              <a:rPr lang="en-US" sz="72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07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2198224" y="1422359"/>
            <a:ext cx="1442981" cy="308594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30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FINANCE</a:t>
            </a:r>
            <a:endParaRPr lang="en-US" sz="1875" dirty="0"/>
          </a:p>
        </p:txBody>
      </p:sp>
      <p:sp>
        <p:nvSpPr>
          <p:cNvPr id="4" name="Text 2"/>
          <p:cNvSpPr/>
          <p:nvPr/>
        </p:nvSpPr>
        <p:spPr>
          <a:xfrm>
            <a:off x="990590" y="2003961"/>
            <a:ext cx="7027862" cy="8610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266"/>
              </a:lnSpc>
              <a:buNone/>
            </a:pPr>
            <a:r>
              <a:rPr lang="en-US" sz="5400" b="1" dirty="0">
                <a:solidFill>
                  <a:srgbClr val="1A13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財務系統</a:t>
            </a:r>
            <a:endParaRPr lang="en-US" sz="5400" dirty="0"/>
          </a:p>
        </p:txBody>
      </p:sp>
      <p:sp>
        <p:nvSpPr>
          <p:cNvPr id="5" name="Shape 3"/>
          <p:cNvSpPr/>
          <p:nvPr/>
        </p:nvSpPr>
        <p:spPr>
          <a:xfrm>
            <a:off x="990590" y="3093615"/>
            <a:ext cx="1143000" cy="76179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6" name="Text 4"/>
          <p:cNvSpPr/>
          <p:nvPr/>
        </p:nvSpPr>
        <p:spPr>
          <a:xfrm>
            <a:off x="990590" y="3436473"/>
            <a:ext cx="6580635" cy="10743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帳務、發票、應收應付與現金流，符合台灣稅法格式。</a:t>
            </a:r>
            <a:endParaRPr lang="en-US" sz="2550" dirty="0"/>
          </a:p>
        </p:txBody>
      </p:sp>
      <p:sp>
        <p:nvSpPr>
          <p:cNvPr id="7" name="Text 5"/>
          <p:cNvSpPr/>
          <p:nvPr/>
        </p:nvSpPr>
        <p:spPr>
          <a:xfrm>
            <a:off x="990590" y="8713983"/>
            <a:ext cx="702786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8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主要使用者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90590" y="9120032"/>
            <a:ext cx="7027862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財會 · 老闆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8103414" y="914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0" name="Shape 8"/>
          <p:cNvSpPr/>
          <p:nvPr/>
        </p:nvSpPr>
        <p:spPr>
          <a:xfrm>
            <a:off x="8103414" y="914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1" name="Text 9"/>
          <p:cNvSpPr/>
          <p:nvPr/>
        </p:nvSpPr>
        <p:spPr>
          <a:xfrm>
            <a:off x="8370093" y="11799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會計系統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8370093" y="1627600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傳票・帳務・財報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12786075" y="914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4" name="Shape 12"/>
          <p:cNvSpPr/>
          <p:nvPr/>
        </p:nvSpPr>
        <p:spPr>
          <a:xfrm>
            <a:off x="12786075" y="914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5" name="Text 13"/>
          <p:cNvSpPr/>
          <p:nvPr/>
        </p:nvSpPr>
        <p:spPr>
          <a:xfrm>
            <a:off x="13052754" y="11799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採購系統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3052754" y="1627600"/>
            <a:ext cx="4097262" cy="7238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需求申請・詢價比價・採購單・收貨・發票三方對帳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8103414" y="30098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8" name="Shape 16"/>
          <p:cNvSpPr/>
          <p:nvPr/>
        </p:nvSpPr>
        <p:spPr>
          <a:xfrm>
            <a:off x="8103414" y="3009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9" name="Text 17"/>
          <p:cNvSpPr/>
          <p:nvPr/>
        </p:nvSpPr>
        <p:spPr>
          <a:xfrm>
            <a:off x="8370093" y="32754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廠商請款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8370093" y="3723100"/>
            <a:ext cx="4097209" cy="7238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對口・會計・CEO 三層審核・匯款檔匯出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12786075" y="30098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2" name="Shape 20"/>
          <p:cNvSpPr/>
          <p:nvPr/>
        </p:nvSpPr>
        <p:spPr>
          <a:xfrm>
            <a:off x="12786075" y="3009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3" name="Text 21"/>
          <p:cNvSpPr/>
          <p:nvPr/>
        </p:nvSpPr>
        <p:spPr>
          <a:xfrm>
            <a:off x="13052754" y="32754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進項發票管理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13052754" y="3723100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發票 OCR・自動歸檔入帳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8103414" y="5105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6" name="Shape 24"/>
          <p:cNvSpPr/>
          <p:nvPr/>
        </p:nvSpPr>
        <p:spPr>
          <a:xfrm>
            <a:off x="8103414" y="5105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7" name="Text 25"/>
          <p:cNvSpPr/>
          <p:nvPr/>
        </p:nvSpPr>
        <p:spPr>
          <a:xfrm>
            <a:off x="8370093" y="53709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主動財務</a:t>
            </a:r>
            <a:endParaRPr lang="en-US" sz="2250" dirty="0"/>
          </a:p>
        </p:txBody>
      </p:sp>
      <p:sp>
        <p:nvSpPr>
          <p:cNvPr id="28" name="Text 26"/>
          <p:cNvSpPr/>
          <p:nvPr/>
        </p:nvSpPr>
        <p:spPr>
          <a:xfrm>
            <a:off x="8370093" y="5818599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催款優先序・現金流預測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12786075" y="5105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0" name="Shape 28"/>
          <p:cNvSpPr/>
          <p:nvPr/>
        </p:nvSpPr>
        <p:spPr>
          <a:xfrm>
            <a:off x="12786075" y="5105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1" name="Text 29"/>
          <p:cNvSpPr/>
          <p:nvPr/>
        </p:nvSpPr>
        <p:spPr>
          <a:xfrm>
            <a:off x="13052754" y="53709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電子發票補發</a:t>
            </a:r>
            <a:endParaRPr lang="en-US" sz="2250" dirty="0"/>
          </a:p>
        </p:txBody>
      </p:sp>
      <p:sp>
        <p:nvSpPr>
          <p:cNvPr id="32" name="Text 30"/>
          <p:cNvSpPr/>
          <p:nvPr/>
        </p:nvSpPr>
        <p:spPr>
          <a:xfrm>
            <a:off x="13052754" y="5818599"/>
            <a:ext cx="4097262" cy="7238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客戶自助補發／補開・統編＋Email・AI 客服自動處理</a:t>
            </a:r>
            <a:endParaRPr lang="en-US" sz="1800" dirty="0"/>
          </a:p>
        </p:txBody>
      </p:sp>
      <p:sp>
        <p:nvSpPr>
          <p:cNvPr id="33" name="Shape 31"/>
          <p:cNvSpPr/>
          <p:nvPr/>
        </p:nvSpPr>
        <p:spPr>
          <a:xfrm>
            <a:off x="8103414" y="7200859"/>
            <a:ext cx="4511232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4" name="Shape 32"/>
          <p:cNvSpPr/>
          <p:nvPr/>
        </p:nvSpPr>
        <p:spPr>
          <a:xfrm>
            <a:off x="8103414" y="7200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5" name="Text 33"/>
          <p:cNvSpPr/>
          <p:nvPr/>
        </p:nvSpPr>
        <p:spPr>
          <a:xfrm>
            <a:off x="8370093" y="74664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協力廠商名單</a:t>
            </a:r>
            <a:endParaRPr lang="en-US" sz="2250" dirty="0"/>
          </a:p>
        </p:txBody>
      </p:sp>
      <p:sp>
        <p:nvSpPr>
          <p:cNvPr id="36" name="Text 34"/>
          <p:cNvSpPr/>
          <p:nvPr/>
        </p:nvSpPr>
        <p:spPr>
          <a:xfrm>
            <a:off x="8370093" y="7914099"/>
            <a:ext cx="4097209" cy="7238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廠商管理・客戶分派・問卷追蹤・提成結算</a:t>
            </a:r>
            <a:endParaRPr lang="en-US" sz="1800" dirty="0"/>
          </a:p>
        </p:txBody>
      </p:sp>
      <p:sp>
        <p:nvSpPr>
          <p:cNvPr id="37" name="Shape 35"/>
          <p:cNvSpPr/>
          <p:nvPr/>
        </p:nvSpPr>
        <p:spPr>
          <a:xfrm>
            <a:off x="12786075" y="7200859"/>
            <a:ext cx="4511283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8" name="Shape 36"/>
          <p:cNvSpPr/>
          <p:nvPr/>
        </p:nvSpPr>
        <p:spPr>
          <a:xfrm>
            <a:off x="12786075" y="7200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9" name="Text 37"/>
          <p:cNvSpPr/>
          <p:nvPr/>
        </p:nvSpPr>
        <p:spPr>
          <a:xfrm>
            <a:off x="13052754" y="74664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獎勵系統</a:t>
            </a:r>
            <a:endParaRPr lang="en-US" sz="2250" dirty="0"/>
          </a:p>
        </p:txBody>
      </p:sp>
      <p:sp>
        <p:nvSpPr>
          <p:cNvPr id="40" name="Text 38"/>
          <p:cNvSpPr/>
          <p:nvPr/>
        </p:nvSpPr>
        <p:spPr>
          <a:xfrm>
            <a:off x="13052754" y="7914099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積分排行・獎勵兌換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43" name="Text 41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44" name="Text 42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093334" cy="8610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207"/>
              </a:lnSpc>
              <a:buNone/>
            </a:pPr>
            <a:r>
              <a:rPr lang="en-US" sz="72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2198224" y="1422359"/>
            <a:ext cx="1257702" cy="308594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30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</a:t>
            </a:r>
            <a:endParaRPr lang="en-US" sz="1875" dirty="0"/>
          </a:p>
        </p:txBody>
      </p:sp>
      <p:sp>
        <p:nvSpPr>
          <p:cNvPr id="4" name="Text 2"/>
          <p:cNvSpPr/>
          <p:nvPr/>
        </p:nvSpPr>
        <p:spPr>
          <a:xfrm>
            <a:off x="990590" y="2003961"/>
            <a:ext cx="7027862" cy="8610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266"/>
              </a:lnSpc>
              <a:buNone/>
            </a:pPr>
            <a:r>
              <a:rPr lang="en-US" sz="5400" b="1" dirty="0">
                <a:solidFill>
                  <a:srgbClr val="1A13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人事系統</a:t>
            </a:r>
            <a:endParaRPr lang="en-US" sz="5400" dirty="0"/>
          </a:p>
        </p:txBody>
      </p:sp>
      <p:sp>
        <p:nvSpPr>
          <p:cNvPr id="5" name="Shape 3"/>
          <p:cNvSpPr/>
          <p:nvPr/>
        </p:nvSpPr>
        <p:spPr>
          <a:xfrm>
            <a:off x="990590" y="3093615"/>
            <a:ext cx="1143000" cy="76179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6" name="Text 4"/>
          <p:cNvSpPr/>
          <p:nvPr/>
        </p:nvSpPr>
        <p:spPr>
          <a:xfrm>
            <a:off x="990590" y="3436473"/>
            <a:ext cx="6580635" cy="10743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員工資料、薪資與勞健保級距，一次符合勞基法。</a:t>
            </a:r>
            <a:endParaRPr lang="en-US" sz="2550" dirty="0"/>
          </a:p>
        </p:txBody>
      </p:sp>
      <p:sp>
        <p:nvSpPr>
          <p:cNvPr id="7" name="Text 5"/>
          <p:cNvSpPr/>
          <p:nvPr/>
        </p:nvSpPr>
        <p:spPr>
          <a:xfrm>
            <a:off x="990590" y="8713983"/>
            <a:ext cx="702786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8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主要使用者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90590" y="9120032"/>
            <a:ext cx="7027862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 · 行政 · 主管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8103414" y="914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0" name="Shape 8"/>
          <p:cNvSpPr/>
          <p:nvPr/>
        </p:nvSpPr>
        <p:spPr>
          <a:xfrm>
            <a:off x="8103414" y="914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1" name="Text 9"/>
          <p:cNvSpPr/>
          <p:nvPr/>
        </p:nvSpPr>
        <p:spPr>
          <a:xfrm>
            <a:off x="8370093" y="11799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簽核中心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8370093" y="1627600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請假／離職／文件簽核・代理人・統計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12786075" y="914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4" name="Shape 12"/>
          <p:cNvSpPr/>
          <p:nvPr/>
        </p:nvSpPr>
        <p:spPr>
          <a:xfrm>
            <a:off x="12786075" y="914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5" name="Text 13"/>
          <p:cNvSpPr/>
          <p:nvPr/>
        </p:nvSpPr>
        <p:spPr>
          <a:xfrm>
            <a:off x="13052754" y="11799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薪資計算系統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3052754" y="1627600"/>
            <a:ext cx="4097262" cy="7238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勞健保自動計算・電子薪資單・銀行轉帳檔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8103414" y="30098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8" name="Shape 16"/>
          <p:cNvSpPr/>
          <p:nvPr/>
        </p:nvSpPr>
        <p:spPr>
          <a:xfrm>
            <a:off x="8103414" y="3009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9" name="Text 17"/>
          <p:cNvSpPr/>
          <p:nvPr/>
        </p:nvSpPr>
        <p:spPr>
          <a:xfrm>
            <a:off x="8370093" y="32754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績效管理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8370093" y="3723100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KPI 追蹤・獎金計算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12786075" y="30098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2" name="Shape 20"/>
          <p:cNvSpPr/>
          <p:nvPr/>
        </p:nvSpPr>
        <p:spPr>
          <a:xfrm>
            <a:off x="12786075" y="3009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3" name="Text 21"/>
          <p:cNvSpPr/>
          <p:nvPr/>
        </p:nvSpPr>
        <p:spPr>
          <a:xfrm>
            <a:off x="13052754" y="32754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電子合約／電子簽章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13052754" y="3723100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線上簽署・法律效力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8103414" y="5105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6" name="Shape 24"/>
          <p:cNvSpPr/>
          <p:nvPr/>
        </p:nvSpPr>
        <p:spPr>
          <a:xfrm>
            <a:off x="8103414" y="5105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7" name="Text 25"/>
          <p:cNvSpPr/>
          <p:nvPr/>
        </p:nvSpPr>
        <p:spPr>
          <a:xfrm>
            <a:off x="8370093" y="53709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新人報到自動化</a:t>
            </a:r>
            <a:endParaRPr lang="en-US" sz="2250" dirty="0"/>
          </a:p>
        </p:txBody>
      </p:sp>
      <p:sp>
        <p:nvSpPr>
          <p:cNvPr id="28" name="Text 26"/>
          <p:cNvSpPr/>
          <p:nvPr/>
        </p:nvSpPr>
        <p:spPr>
          <a:xfrm>
            <a:off x="8370093" y="5818599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報到流程・跨部門協作・進度追蹤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12786075" y="5105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0" name="Shape 28"/>
          <p:cNvSpPr/>
          <p:nvPr/>
        </p:nvSpPr>
        <p:spPr>
          <a:xfrm>
            <a:off x="12786075" y="5105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1" name="Text 29"/>
          <p:cNvSpPr/>
          <p:nvPr/>
        </p:nvSpPr>
        <p:spPr>
          <a:xfrm>
            <a:off x="13052754" y="53709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教育訓練</a:t>
            </a:r>
            <a:endParaRPr lang="en-US" sz="2250" dirty="0"/>
          </a:p>
        </p:txBody>
      </p:sp>
      <p:sp>
        <p:nvSpPr>
          <p:cNvPr id="32" name="Text 30"/>
          <p:cNvSpPr/>
          <p:nvPr/>
        </p:nvSpPr>
        <p:spPr>
          <a:xfrm>
            <a:off x="13052754" y="5818599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課程管理・學習追蹤</a:t>
            </a:r>
            <a:endParaRPr lang="en-US" sz="1800" dirty="0"/>
          </a:p>
        </p:txBody>
      </p:sp>
      <p:sp>
        <p:nvSpPr>
          <p:cNvPr id="33" name="Shape 31"/>
          <p:cNvSpPr/>
          <p:nvPr/>
        </p:nvSpPr>
        <p:spPr>
          <a:xfrm>
            <a:off x="8103414" y="7200859"/>
            <a:ext cx="4511232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4" name="Shape 32"/>
          <p:cNvSpPr/>
          <p:nvPr/>
        </p:nvSpPr>
        <p:spPr>
          <a:xfrm>
            <a:off x="8103414" y="7200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5" name="Text 33"/>
          <p:cNvSpPr/>
          <p:nvPr/>
        </p:nvSpPr>
        <p:spPr>
          <a:xfrm>
            <a:off x="8370093" y="74664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部門日報表</a:t>
            </a:r>
            <a:endParaRPr lang="en-US" sz="2250" dirty="0"/>
          </a:p>
        </p:txBody>
      </p:sp>
      <p:sp>
        <p:nvSpPr>
          <p:cNvPr id="36" name="Text 34"/>
          <p:cNvSpPr/>
          <p:nvPr/>
        </p:nvSpPr>
        <p:spPr>
          <a:xfrm>
            <a:off x="8370093" y="7914099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員工每日填寫・主管審閱</a:t>
            </a:r>
            <a:endParaRPr lang="en-US" sz="1800" dirty="0"/>
          </a:p>
        </p:txBody>
      </p:sp>
      <p:sp>
        <p:nvSpPr>
          <p:cNvPr id="37" name="Shape 35"/>
          <p:cNvSpPr/>
          <p:nvPr/>
        </p:nvSpPr>
        <p:spPr>
          <a:xfrm>
            <a:off x="12786075" y="7200859"/>
            <a:ext cx="4511283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8" name="Shape 36"/>
          <p:cNvSpPr/>
          <p:nvPr/>
        </p:nvSpPr>
        <p:spPr>
          <a:xfrm>
            <a:off x="12786075" y="7200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9" name="Text 37"/>
          <p:cNvSpPr/>
          <p:nvPr/>
        </p:nvSpPr>
        <p:spPr>
          <a:xfrm>
            <a:off x="13052754" y="74664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履歷篩選</a:t>
            </a:r>
            <a:endParaRPr lang="en-US" sz="2250" dirty="0"/>
          </a:p>
        </p:txBody>
      </p:sp>
      <p:sp>
        <p:nvSpPr>
          <p:cNvPr id="40" name="Text 38"/>
          <p:cNvSpPr/>
          <p:nvPr/>
        </p:nvSpPr>
        <p:spPr>
          <a:xfrm>
            <a:off x="13052754" y="7914099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評分履歷・自動匹配職缺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43" name="Text 41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44" name="Text 42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093334" cy="8610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207"/>
              </a:lnSpc>
              <a:buNone/>
            </a:pPr>
            <a:r>
              <a:rPr lang="en-US" sz="72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09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2198224" y="1422359"/>
            <a:ext cx="2417365" cy="308594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30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&amp; SECURITY</a:t>
            </a:r>
            <a:endParaRPr lang="en-US" sz="1875" dirty="0"/>
          </a:p>
        </p:txBody>
      </p:sp>
      <p:sp>
        <p:nvSpPr>
          <p:cNvPr id="4" name="Text 2"/>
          <p:cNvSpPr/>
          <p:nvPr/>
        </p:nvSpPr>
        <p:spPr>
          <a:xfrm>
            <a:off x="990590" y="2003961"/>
            <a:ext cx="7027862" cy="8610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266"/>
              </a:lnSpc>
              <a:buNone/>
            </a:pPr>
            <a:r>
              <a:rPr lang="en-US" sz="5400" b="1" dirty="0">
                <a:solidFill>
                  <a:srgbClr val="1A13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資訊系統</a:t>
            </a:r>
            <a:endParaRPr lang="en-US" sz="5400" dirty="0"/>
          </a:p>
        </p:txBody>
      </p:sp>
      <p:sp>
        <p:nvSpPr>
          <p:cNvPr id="5" name="Shape 3"/>
          <p:cNvSpPr/>
          <p:nvPr/>
        </p:nvSpPr>
        <p:spPr>
          <a:xfrm>
            <a:off x="990590" y="3093615"/>
            <a:ext cx="1143000" cy="76179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6" name="Text 4"/>
          <p:cNvSpPr/>
          <p:nvPr/>
        </p:nvSpPr>
        <p:spPr>
          <a:xfrm>
            <a:off x="990590" y="3436473"/>
            <a:ext cx="6580635" cy="10743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權限、稽核、API 與資料備份，IT 不必另外養一套。</a:t>
            </a:r>
            <a:endParaRPr lang="en-US" sz="2550" dirty="0"/>
          </a:p>
        </p:txBody>
      </p:sp>
      <p:sp>
        <p:nvSpPr>
          <p:cNvPr id="7" name="Text 5"/>
          <p:cNvSpPr/>
          <p:nvPr/>
        </p:nvSpPr>
        <p:spPr>
          <a:xfrm>
            <a:off x="990590" y="8713983"/>
            <a:ext cx="702786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8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主要使用者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90590" y="9120032"/>
            <a:ext cx="7027862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· 管理者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8103414" y="914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0" name="Shape 8"/>
          <p:cNvSpPr/>
          <p:nvPr/>
        </p:nvSpPr>
        <p:spPr>
          <a:xfrm>
            <a:off x="8103414" y="914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1" name="Text 9"/>
          <p:cNvSpPr/>
          <p:nvPr/>
        </p:nvSpPr>
        <p:spPr>
          <a:xfrm>
            <a:off x="8370093" y="11799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雲端硬碟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8370093" y="1627600"/>
            <a:ext cx="4097209" cy="7238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檔案／資料夾・上傳下載・線上預覽・版本・分享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12786075" y="914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4" name="Shape 12"/>
          <p:cNvSpPr/>
          <p:nvPr/>
        </p:nvSpPr>
        <p:spPr>
          <a:xfrm>
            <a:off x="12786075" y="914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5" name="Text 13"/>
          <p:cNvSpPr/>
          <p:nvPr/>
        </p:nvSpPr>
        <p:spPr>
          <a:xfrm>
            <a:off x="13052754" y="11799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團隊通訊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3052754" y="1627600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頻道・私訊・即時聊天・檔案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8103414" y="30098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8" name="Shape 16"/>
          <p:cNvSpPr/>
          <p:nvPr/>
        </p:nvSpPr>
        <p:spPr>
          <a:xfrm>
            <a:off x="8103414" y="3009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9" name="Text 17"/>
          <p:cNvSpPr/>
          <p:nvPr/>
        </p:nvSpPr>
        <p:spPr>
          <a:xfrm>
            <a:off x="8370093" y="32754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線上會議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8370093" y="3723100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視訊會議・線上研討會・Q&amp;A・報名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12786075" y="30098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2" name="Shape 20"/>
          <p:cNvSpPr/>
          <p:nvPr/>
        </p:nvSpPr>
        <p:spPr>
          <a:xfrm>
            <a:off x="12786075" y="3009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3" name="Text 21"/>
          <p:cNvSpPr/>
          <p:nvPr/>
        </p:nvSpPr>
        <p:spPr>
          <a:xfrm>
            <a:off x="13052754" y="32754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電腦設備資產管理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13052754" y="3723100"/>
            <a:ext cx="4097262" cy="7238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資產建檔・簽入簽出・QR・到期提醒・盤點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8103414" y="5105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6" name="Shape 24"/>
          <p:cNvSpPr/>
          <p:nvPr/>
        </p:nvSpPr>
        <p:spPr>
          <a:xfrm>
            <a:off x="8103414" y="5105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7" name="Text 25"/>
          <p:cNvSpPr/>
          <p:nvPr/>
        </p:nvSpPr>
        <p:spPr>
          <a:xfrm>
            <a:off x="8370093" y="53709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資料備份</a:t>
            </a:r>
            <a:endParaRPr lang="en-US" sz="2250" dirty="0"/>
          </a:p>
        </p:txBody>
      </p:sp>
      <p:sp>
        <p:nvSpPr>
          <p:cNvPr id="28" name="Text 26"/>
          <p:cNvSpPr/>
          <p:nvPr/>
        </p:nvSpPr>
        <p:spPr>
          <a:xfrm>
            <a:off x="8370093" y="5818599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一鍵下載公司完整資料備份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12786075" y="5105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0" name="Shape 28"/>
          <p:cNvSpPr/>
          <p:nvPr/>
        </p:nvSpPr>
        <p:spPr>
          <a:xfrm>
            <a:off x="12786075" y="5105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1" name="Text 29"/>
          <p:cNvSpPr/>
          <p:nvPr/>
        </p:nvSpPr>
        <p:spPr>
          <a:xfrm>
            <a:off x="13052754" y="53709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使用手冊 SOP</a:t>
            </a:r>
            <a:endParaRPr lang="en-US" sz="2250" dirty="0"/>
          </a:p>
        </p:txBody>
      </p:sp>
      <p:sp>
        <p:nvSpPr>
          <p:cNvPr id="32" name="Text 30"/>
          <p:cNvSpPr/>
          <p:nvPr/>
        </p:nvSpPr>
        <p:spPr>
          <a:xfrm>
            <a:off x="13052754" y="5818599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教學與標準作業流程</a:t>
            </a:r>
            <a:endParaRPr lang="en-US" sz="1800" dirty="0"/>
          </a:p>
        </p:txBody>
      </p:sp>
      <p:sp>
        <p:nvSpPr>
          <p:cNvPr id="33" name="Shape 31"/>
          <p:cNvSpPr/>
          <p:nvPr/>
        </p:nvSpPr>
        <p:spPr>
          <a:xfrm>
            <a:off x="8103414" y="7200859"/>
            <a:ext cx="4511232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4" name="Shape 32"/>
          <p:cNvSpPr/>
          <p:nvPr/>
        </p:nvSpPr>
        <p:spPr>
          <a:xfrm>
            <a:off x="8103414" y="7200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5" name="Text 33"/>
          <p:cNvSpPr/>
          <p:nvPr/>
        </p:nvSpPr>
        <p:spPr>
          <a:xfrm>
            <a:off x="8370093" y="74664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網管工具</a:t>
            </a:r>
            <a:endParaRPr lang="en-US" sz="2250" dirty="0"/>
          </a:p>
        </p:txBody>
      </p:sp>
      <p:sp>
        <p:nvSpPr>
          <p:cNvPr id="36" name="Text 34"/>
          <p:cNvSpPr/>
          <p:nvPr/>
        </p:nvSpPr>
        <p:spPr>
          <a:xfrm>
            <a:off x="8370093" y="7914099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主機監控等網路與資訊管理工具</a:t>
            </a:r>
            <a:endParaRPr lang="en-US" sz="1800" dirty="0"/>
          </a:p>
        </p:txBody>
      </p:sp>
      <p:sp>
        <p:nvSpPr>
          <p:cNvPr id="37" name="Shape 35"/>
          <p:cNvSpPr/>
          <p:nvPr/>
        </p:nvSpPr>
        <p:spPr>
          <a:xfrm>
            <a:off x="12786075" y="7200859"/>
            <a:ext cx="4511283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8" name="Shape 36"/>
          <p:cNvSpPr/>
          <p:nvPr/>
        </p:nvSpPr>
        <p:spPr>
          <a:xfrm>
            <a:off x="12786075" y="7200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9" name="Text 37"/>
          <p:cNvSpPr/>
          <p:nvPr/>
        </p:nvSpPr>
        <p:spPr>
          <a:xfrm>
            <a:off x="13052754" y="74664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知識庫</a:t>
            </a:r>
            <a:endParaRPr lang="en-US" sz="2250" dirty="0"/>
          </a:p>
        </p:txBody>
      </p:sp>
      <p:sp>
        <p:nvSpPr>
          <p:cNvPr id="40" name="Text 38"/>
          <p:cNvSpPr/>
          <p:nvPr/>
        </p:nvSpPr>
        <p:spPr>
          <a:xfrm>
            <a:off x="13052754" y="7914099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企業知識管理・AI 學習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43" name="Text 41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44" name="Text 42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093334" cy="8610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207"/>
              </a:lnSpc>
              <a:buNone/>
            </a:pPr>
            <a:r>
              <a:rPr lang="en-US" sz="72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2198224" y="1422359"/>
            <a:ext cx="2174988" cy="308594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30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ATTENDANCE</a:t>
            </a:r>
            <a:endParaRPr lang="en-US" sz="1875" dirty="0"/>
          </a:p>
        </p:txBody>
      </p:sp>
      <p:sp>
        <p:nvSpPr>
          <p:cNvPr id="4" name="Text 2"/>
          <p:cNvSpPr/>
          <p:nvPr/>
        </p:nvSpPr>
        <p:spPr>
          <a:xfrm>
            <a:off x="990590" y="2003961"/>
            <a:ext cx="7027862" cy="8610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266"/>
              </a:lnSpc>
              <a:buNone/>
            </a:pPr>
            <a:r>
              <a:rPr lang="en-US" sz="5400" b="1" dirty="0">
                <a:solidFill>
                  <a:srgbClr val="1A13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出勤管理</a:t>
            </a:r>
            <a:endParaRPr lang="en-US" sz="5400" dirty="0"/>
          </a:p>
        </p:txBody>
      </p:sp>
      <p:sp>
        <p:nvSpPr>
          <p:cNvPr id="5" name="Shape 3"/>
          <p:cNvSpPr/>
          <p:nvPr/>
        </p:nvSpPr>
        <p:spPr>
          <a:xfrm>
            <a:off x="990590" y="3093615"/>
            <a:ext cx="1143000" cy="76179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6" name="Text 4"/>
          <p:cNvSpPr/>
          <p:nvPr/>
        </p:nvSpPr>
        <p:spPr>
          <a:xfrm>
            <a:off x="990590" y="3436473"/>
            <a:ext cx="6580635" cy="10743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打卡、請假、加班與班表連動薪資，不再兩套資料。</a:t>
            </a:r>
            <a:endParaRPr lang="en-US" sz="2550" dirty="0"/>
          </a:p>
        </p:txBody>
      </p:sp>
      <p:sp>
        <p:nvSpPr>
          <p:cNvPr id="7" name="Text 5"/>
          <p:cNvSpPr/>
          <p:nvPr/>
        </p:nvSpPr>
        <p:spPr>
          <a:xfrm>
            <a:off x="990590" y="8713983"/>
            <a:ext cx="702786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8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主要使用者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90590" y="9120032"/>
            <a:ext cx="7027862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門市 · 工廠 · 行政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8103414" y="914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0" name="Shape 8"/>
          <p:cNvSpPr/>
          <p:nvPr/>
        </p:nvSpPr>
        <p:spPr>
          <a:xfrm>
            <a:off x="8103414" y="914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1" name="Text 9"/>
          <p:cNvSpPr/>
          <p:nvPr/>
        </p:nvSpPr>
        <p:spPr>
          <a:xfrm>
            <a:off x="8370093" y="11799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打卡系統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8370093" y="1627600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打卡・出勤紀錄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12786075" y="914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4" name="Shape 12"/>
          <p:cNvSpPr/>
          <p:nvPr/>
        </p:nvSpPr>
        <p:spPr>
          <a:xfrm>
            <a:off x="12786075" y="914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5" name="Text 13"/>
          <p:cNvSpPr/>
          <p:nvPr/>
        </p:nvSpPr>
        <p:spPr>
          <a:xfrm>
            <a:off x="13052754" y="11799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排班系統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3052754" y="1627600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班表管理・換班申請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8103414" y="30098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8" name="Shape 16"/>
          <p:cNvSpPr/>
          <p:nvPr/>
        </p:nvSpPr>
        <p:spPr>
          <a:xfrm>
            <a:off x="8103414" y="3009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9" name="Text 17"/>
          <p:cNvSpPr/>
          <p:nvPr/>
        </p:nvSpPr>
        <p:spPr>
          <a:xfrm>
            <a:off x="8370093" y="32754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外勤拜訪管理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8370093" y="3723100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GPS 打卡・拜訪記錄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12786075" y="30098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2" name="Shape 20"/>
          <p:cNvSpPr/>
          <p:nvPr/>
        </p:nvSpPr>
        <p:spPr>
          <a:xfrm>
            <a:off x="12786075" y="3009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3" name="Text 21"/>
          <p:cNvSpPr/>
          <p:nvPr/>
        </p:nvSpPr>
        <p:spPr>
          <a:xfrm>
            <a:off x="13052754" y="32754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請假管理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13052754" y="3723100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假別設定・線上申請・餘額查詢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8103414" y="5105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6" name="Shape 24"/>
          <p:cNvSpPr/>
          <p:nvPr/>
        </p:nvSpPr>
        <p:spPr>
          <a:xfrm>
            <a:off x="8103414" y="5105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7" name="Text 25"/>
          <p:cNvSpPr/>
          <p:nvPr/>
        </p:nvSpPr>
        <p:spPr>
          <a:xfrm>
            <a:off x="8370093" y="53709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加班管理</a:t>
            </a:r>
            <a:endParaRPr lang="en-US" sz="2250" dirty="0"/>
          </a:p>
        </p:txBody>
      </p:sp>
      <p:sp>
        <p:nvSpPr>
          <p:cNvPr id="28" name="Text 26"/>
          <p:cNvSpPr/>
          <p:nvPr/>
        </p:nvSpPr>
        <p:spPr>
          <a:xfrm>
            <a:off x="8370093" y="5818599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加班申請・時數統計・補休換算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12786075" y="5105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0" name="Shape 28"/>
          <p:cNvSpPr/>
          <p:nvPr/>
        </p:nvSpPr>
        <p:spPr>
          <a:xfrm>
            <a:off x="12786075" y="5105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1" name="Text 29"/>
          <p:cNvSpPr/>
          <p:nvPr/>
        </p:nvSpPr>
        <p:spPr>
          <a:xfrm>
            <a:off x="13052754" y="53709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出勤異常</a:t>
            </a:r>
            <a:endParaRPr lang="en-US" sz="2250" dirty="0"/>
          </a:p>
        </p:txBody>
      </p:sp>
      <p:sp>
        <p:nvSpPr>
          <p:cNvPr id="32" name="Text 30"/>
          <p:cNvSpPr/>
          <p:nvPr/>
        </p:nvSpPr>
        <p:spPr>
          <a:xfrm>
            <a:off x="13052754" y="5818599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遲到・早退・缺卡自動通知</a:t>
            </a:r>
            <a:endParaRPr lang="en-US" sz="1800" dirty="0"/>
          </a:p>
        </p:txBody>
      </p:sp>
      <p:sp>
        <p:nvSpPr>
          <p:cNvPr id="33" name="Shape 31"/>
          <p:cNvSpPr/>
          <p:nvPr/>
        </p:nvSpPr>
        <p:spPr>
          <a:xfrm>
            <a:off x="8103414" y="7200859"/>
            <a:ext cx="4511232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4" name="Shape 32"/>
          <p:cNvSpPr/>
          <p:nvPr/>
        </p:nvSpPr>
        <p:spPr>
          <a:xfrm>
            <a:off x="8103414" y="7200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5" name="Text 33"/>
          <p:cNvSpPr/>
          <p:nvPr/>
        </p:nvSpPr>
        <p:spPr>
          <a:xfrm>
            <a:off x="8370093" y="74664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多據點打卡</a:t>
            </a:r>
            <a:endParaRPr lang="en-US" sz="2250" dirty="0"/>
          </a:p>
        </p:txBody>
      </p:sp>
      <p:sp>
        <p:nvSpPr>
          <p:cNvPr id="36" name="Text 34"/>
          <p:cNvSpPr/>
          <p:nvPr/>
        </p:nvSpPr>
        <p:spPr>
          <a:xfrm>
            <a:off x="8370093" y="7914099"/>
            <a:ext cx="4375660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分店・工地・外勤各自設定範圍</a:t>
            </a:r>
            <a:endParaRPr lang="en-US" sz="1800" dirty="0"/>
          </a:p>
        </p:txBody>
      </p:sp>
      <p:sp>
        <p:nvSpPr>
          <p:cNvPr id="37" name="Shape 35"/>
          <p:cNvSpPr/>
          <p:nvPr/>
        </p:nvSpPr>
        <p:spPr>
          <a:xfrm>
            <a:off x="12786075" y="7200859"/>
            <a:ext cx="4511283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8" name="Shape 36"/>
          <p:cNvSpPr/>
          <p:nvPr/>
        </p:nvSpPr>
        <p:spPr>
          <a:xfrm>
            <a:off x="12786075" y="7200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9" name="Text 37"/>
          <p:cNvSpPr/>
          <p:nvPr/>
        </p:nvSpPr>
        <p:spPr>
          <a:xfrm>
            <a:off x="13052754" y="74664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連動薪資</a:t>
            </a:r>
            <a:endParaRPr lang="en-US" sz="2250" dirty="0"/>
          </a:p>
        </p:txBody>
      </p:sp>
      <p:sp>
        <p:nvSpPr>
          <p:cNvPr id="40" name="Text 38"/>
          <p:cNvSpPr/>
          <p:nvPr/>
        </p:nvSpPr>
        <p:spPr>
          <a:xfrm>
            <a:off x="13052754" y="7914099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出勤資料直接進薪資計算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43" name="Text 41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44" name="Text 42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025453" cy="86102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207"/>
              </a:lnSpc>
              <a:buNone/>
            </a:pPr>
            <a:r>
              <a:rPr lang="en-US" sz="72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200" dirty="0"/>
          </a:p>
        </p:txBody>
      </p:sp>
      <p:sp>
        <p:nvSpPr>
          <p:cNvPr id="3" name="Text 1"/>
          <p:cNvSpPr/>
          <p:nvPr/>
        </p:nvSpPr>
        <p:spPr>
          <a:xfrm>
            <a:off x="2130342" y="1422359"/>
            <a:ext cx="1533865" cy="308594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30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TOOLS</a:t>
            </a:r>
            <a:endParaRPr lang="en-US" sz="1875" dirty="0"/>
          </a:p>
        </p:txBody>
      </p:sp>
      <p:sp>
        <p:nvSpPr>
          <p:cNvPr id="4" name="Text 2"/>
          <p:cNvSpPr/>
          <p:nvPr/>
        </p:nvSpPr>
        <p:spPr>
          <a:xfrm>
            <a:off x="990590" y="2003961"/>
            <a:ext cx="7027862" cy="86107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5266"/>
              </a:lnSpc>
              <a:buNone/>
            </a:pPr>
            <a:r>
              <a:rPr lang="en-US" sz="5400" b="1" dirty="0">
                <a:solidFill>
                  <a:srgbClr val="1A13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工具</a:t>
            </a:r>
            <a:endParaRPr lang="en-US" sz="5400" dirty="0"/>
          </a:p>
        </p:txBody>
      </p:sp>
      <p:sp>
        <p:nvSpPr>
          <p:cNvPr id="5" name="Shape 3"/>
          <p:cNvSpPr/>
          <p:nvPr/>
        </p:nvSpPr>
        <p:spPr>
          <a:xfrm>
            <a:off x="990590" y="3093615"/>
            <a:ext cx="1143000" cy="76179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6" name="Text 4"/>
          <p:cNvSpPr/>
          <p:nvPr/>
        </p:nvSpPr>
        <p:spPr>
          <a:xfrm>
            <a:off x="990590" y="3436473"/>
            <a:ext cx="6580635" cy="10743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種 AI 功能內建在訂閱方案內，不必另外加購。</a:t>
            </a:r>
            <a:endParaRPr lang="en-US" sz="2550" dirty="0"/>
          </a:p>
        </p:txBody>
      </p:sp>
      <p:sp>
        <p:nvSpPr>
          <p:cNvPr id="7" name="Text 5"/>
          <p:cNvSpPr/>
          <p:nvPr/>
        </p:nvSpPr>
        <p:spPr>
          <a:xfrm>
            <a:off x="990590" y="8713983"/>
            <a:ext cx="702786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spc="18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主要使用者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990590" y="9120032"/>
            <a:ext cx="7027862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全公司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8103414" y="914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0" name="Shape 8"/>
          <p:cNvSpPr/>
          <p:nvPr/>
        </p:nvSpPr>
        <p:spPr>
          <a:xfrm>
            <a:off x="8103414" y="914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1" name="Text 9"/>
          <p:cNvSpPr/>
          <p:nvPr/>
        </p:nvSpPr>
        <p:spPr>
          <a:xfrm>
            <a:off x="8370093" y="11799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戰國策 AI 電話客服系統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8370093" y="1627600"/>
            <a:ext cx="4097209" cy="7238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24 小時接聽・預約訂位訂房・通話逐字稿自動進 CRM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12786075" y="914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4" name="Shape 12"/>
          <p:cNvSpPr/>
          <p:nvPr/>
        </p:nvSpPr>
        <p:spPr>
          <a:xfrm>
            <a:off x="12786075" y="914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5" name="Text 13"/>
          <p:cNvSpPr/>
          <p:nvPr/>
        </p:nvSpPr>
        <p:spPr>
          <a:xfrm>
            <a:off x="13052754" y="11799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會議記錄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3052754" y="1627600"/>
            <a:ext cx="4097262" cy="7238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即時逐字稿・多國語言・聲紋辨識・AI 摘要待辦</a:t>
            </a:r>
            <a:endParaRPr lang="en-US" sz="1800" dirty="0"/>
          </a:p>
        </p:txBody>
      </p:sp>
      <p:sp>
        <p:nvSpPr>
          <p:cNvPr id="17" name="Shape 15"/>
          <p:cNvSpPr/>
          <p:nvPr/>
        </p:nvSpPr>
        <p:spPr>
          <a:xfrm>
            <a:off x="8103414" y="30098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8" name="Shape 16"/>
          <p:cNvSpPr/>
          <p:nvPr/>
        </p:nvSpPr>
        <p:spPr>
          <a:xfrm>
            <a:off x="8103414" y="3009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9" name="Text 17"/>
          <p:cNvSpPr/>
          <p:nvPr/>
        </p:nvSpPr>
        <p:spPr>
          <a:xfrm>
            <a:off x="8370093" y="3275456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小編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8370093" y="3723100"/>
            <a:ext cx="4097209" cy="7238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一鍵生 FB／IG／LINE 貼文・台灣繁中・品牌語氣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12786075" y="30098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2" name="Shape 20"/>
          <p:cNvSpPr/>
          <p:nvPr/>
        </p:nvSpPr>
        <p:spPr>
          <a:xfrm>
            <a:off x="12786075" y="3009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3" name="Text 21"/>
          <p:cNvSpPr/>
          <p:nvPr/>
        </p:nvSpPr>
        <p:spPr>
          <a:xfrm>
            <a:off x="13052754" y="3275456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員工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13052754" y="3723100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專屬 AI 助理協助工作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8103414" y="5105359"/>
            <a:ext cx="4511232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6" name="Shape 24"/>
          <p:cNvSpPr/>
          <p:nvPr/>
        </p:nvSpPr>
        <p:spPr>
          <a:xfrm>
            <a:off x="8103414" y="51053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7" name="Text 25"/>
          <p:cNvSpPr/>
          <p:nvPr/>
        </p:nvSpPr>
        <p:spPr>
          <a:xfrm>
            <a:off x="8370093" y="53709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名片管理系統</a:t>
            </a:r>
            <a:endParaRPr lang="en-US" sz="2250" dirty="0"/>
          </a:p>
        </p:txBody>
      </p:sp>
      <p:sp>
        <p:nvSpPr>
          <p:cNvPr id="28" name="Text 26"/>
          <p:cNvSpPr/>
          <p:nvPr/>
        </p:nvSpPr>
        <p:spPr>
          <a:xfrm>
            <a:off x="8370093" y="5818599"/>
            <a:ext cx="4097209" cy="7238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辨識・標籤分類・QR 數位名片・vCard 匯出・CRM 匯入</a:t>
            </a:r>
            <a:endParaRPr lang="en-US" sz="1800" dirty="0"/>
          </a:p>
        </p:txBody>
      </p:sp>
      <p:sp>
        <p:nvSpPr>
          <p:cNvPr id="29" name="Shape 27"/>
          <p:cNvSpPr/>
          <p:nvPr/>
        </p:nvSpPr>
        <p:spPr>
          <a:xfrm>
            <a:off x="12786075" y="5105359"/>
            <a:ext cx="4511283" cy="192407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0" name="Shape 28"/>
          <p:cNvSpPr/>
          <p:nvPr/>
        </p:nvSpPr>
        <p:spPr>
          <a:xfrm>
            <a:off x="12786075" y="51053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1" name="Text 29"/>
          <p:cNvSpPr/>
          <p:nvPr/>
        </p:nvSpPr>
        <p:spPr>
          <a:xfrm>
            <a:off x="13052754" y="53709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自動化規則</a:t>
            </a:r>
            <a:endParaRPr lang="en-US" sz="2250" dirty="0"/>
          </a:p>
        </p:txBody>
      </p:sp>
      <p:sp>
        <p:nvSpPr>
          <p:cNvPr id="32" name="Text 30"/>
          <p:cNvSpPr/>
          <p:nvPr/>
        </p:nvSpPr>
        <p:spPr>
          <a:xfrm>
            <a:off x="13052754" y="5818599"/>
            <a:ext cx="4097262" cy="7238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若發生異常→自動提醒／建任務・可設需主管核准</a:t>
            </a:r>
            <a:endParaRPr lang="en-US" sz="1800" dirty="0"/>
          </a:p>
        </p:txBody>
      </p:sp>
      <p:sp>
        <p:nvSpPr>
          <p:cNvPr id="33" name="Shape 31"/>
          <p:cNvSpPr/>
          <p:nvPr/>
        </p:nvSpPr>
        <p:spPr>
          <a:xfrm>
            <a:off x="8103414" y="7200859"/>
            <a:ext cx="4511232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4" name="Shape 32"/>
          <p:cNvSpPr/>
          <p:nvPr/>
        </p:nvSpPr>
        <p:spPr>
          <a:xfrm>
            <a:off x="8103414" y="7200859"/>
            <a:ext cx="451123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5" name="Text 33"/>
          <p:cNvSpPr/>
          <p:nvPr/>
        </p:nvSpPr>
        <p:spPr>
          <a:xfrm>
            <a:off x="8370093" y="7466455"/>
            <a:ext cx="4375660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報告中心</a:t>
            </a:r>
            <a:endParaRPr lang="en-US" sz="2250" dirty="0"/>
          </a:p>
        </p:txBody>
      </p:sp>
      <p:sp>
        <p:nvSpPr>
          <p:cNvPr id="36" name="Text 34"/>
          <p:cNvSpPr/>
          <p:nvPr/>
        </p:nvSpPr>
        <p:spPr>
          <a:xfrm>
            <a:off x="8370093" y="7914099"/>
            <a:ext cx="4097209" cy="7238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自動彙整訊號／指標／風險的定期營運報告</a:t>
            </a:r>
            <a:endParaRPr lang="en-US" sz="1800" dirty="0"/>
          </a:p>
        </p:txBody>
      </p:sp>
      <p:sp>
        <p:nvSpPr>
          <p:cNvPr id="37" name="Shape 35"/>
          <p:cNvSpPr/>
          <p:nvPr/>
        </p:nvSpPr>
        <p:spPr>
          <a:xfrm>
            <a:off x="12786075" y="7200859"/>
            <a:ext cx="4511283" cy="192412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38" name="Shape 36"/>
          <p:cNvSpPr/>
          <p:nvPr/>
        </p:nvSpPr>
        <p:spPr>
          <a:xfrm>
            <a:off x="12786075" y="7200859"/>
            <a:ext cx="4511283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39" name="Text 37"/>
          <p:cNvSpPr/>
          <p:nvPr/>
        </p:nvSpPr>
        <p:spPr>
          <a:xfrm>
            <a:off x="13052754" y="7466455"/>
            <a:ext cx="4375717" cy="40956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3750"/>
              </a:lnSpc>
              <a:buNone/>
            </a:pPr>
            <a:r>
              <a:rPr lang="en-US" sz="22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電話開發銷售教練</a:t>
            </a:r>
            <a:endParaRPr lang="en-US" sz="2250" dirty="0"/>
          </a:p>
        </p:txBody>
      </p:sp>
      <p:sp>
        <p:nvSpPr>
          <p:cNvPr id="40" name="Text 38"/>
          <p:cNvSpPr/>
          <p:nvPr/>
        </p:nvSpPr>
        <p:spPr>
          <a:xfrm>
            <a:off x="13052754" y="7914099"/>
            <a:ext cx="4375717" cy="38095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9938"/>
              </a:lnSpc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錄音轉錄・AI 話術教練</a:t>
            </a:r>
            <a:endParaRPr lang="en-US" sz="1800" dirty="0"/>
          </a:p>
        </p:txBody>
      </p:sp>
      <p:sp>
        <p:nvSpPr>
          <p:cNvPr id="41" name="Text 39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42" name="Text 40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43" name="Text 41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44" name="Text 42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B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7937502" cy="3085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525" kern="0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BENEFITS</a:t>
            </a:r>
            <a:endParaRPr lang="en-US" sz="1875" dirty="0"/>
          </a:p>
        </p:txBody>
      </p:sp>
      <p:sp>
        <p:nvSpPr>
          <p:cNvPr id="3" name="Text 1"/>
          <p:cNvSpPr/>
          <p:nvPr/>
        </p:nvSpPr>
        <p:spPr>
          <a:xfrm>
            <a:off x="990590" y="1318192"/>
            <a:ext cx="17937502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導入後的六大核心效益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90590" y="2332285"/>
            <a:ext cx="17937502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30,000 家中小企業的實際數據，每項效益都對應一個可驗收的指標。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990590" y="3080162"/>
            <a:ext cx="5283179" cy="309861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1027" y="3429618"/>
            <a:ext cx="563583" cy="9144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98"/>
              </a:lnSpc>
              <a:buNone/>
            </a:pPr>
            <a:r>
              <a:rPr lang="en-US" sz="69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900" dirty="0"/>
          </a:p>
        </p:txBody>
      </p:sp>
      <p:sp>
        <p:nvSpPr>
          <p:cNvPr id="7" name="Text 5"/>
          <p:cNvSpPr/>
          <p:nvPr/>
        </p:nvSpPr>
        <p:spPr>
          <a:xfrm>
            <a:off x="1884589" y="3815567"/>
            <a:ext cx="685841" cy="4801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小時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321027" y="4420208"/>
            <a:ext cx="5084536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老闆每天省下的時間</a:t>
            </a:r>
            <a:endParaRPr lang="en-US" sz="2550" dirty="0"/>
          </a:p>
        </p:txBody>
      </p:sp>
      <p:sp>
        <p:nvSpPr>
          <p:cNvPr id="9" name="Text 7"/>
          <p:cNvSpPr/>
          <p:nvPr/>
        </p:nvSpPr>
        <p:spPr>
          <a:xfrm>
            <a:off x="1321027" y="5002893"/>
            <a:ext cx="4760974" cy="830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674"/>
              </a:lnSpc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報表自動彙整，不必再開會前對數、追進度。</a:t>
            </a:r>
            <a:endParaRPr lang="en-US" sz="1950" dirty="0"/>
          </a:p>
        </p:txBody>
      </p:sp>
      <p:sp>
        <p:nvSpPr>
          <p:cNvPr id="10" name="Shape 8"/>
          <p:cNvSpPr/>
          <p:nvPr/>
        </p:nvSpPr>
        <p:spPr>
          <a:xfrm>
            <a:off x="6502358" y="3080162"/>
            <a:ext cx="5283230" cy="309861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32796" y="3429618"/>
            <a:ext cx="1050915" cy="9144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98"/>
              </a:lnSpc>
              <a:buNone/>
            </a:pPr>
            <a:r>
              <a:rPr lang="en-US" sz="69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</a:t>
            </a:r>
            <a:endParaRPr lang="en-US" sz="6900" dirty="0"/>
          </a:p>
        </p:txBody>
      </p:sp>
      <p:sp>
        <p:nvSpPr>
          <p:cNvPr id="12" name="Text 10"/>
          <p:cNvSpPr/>
          <p:nvPr/>
        </p:nvSpPr>
        <p:spPr>
          <a:xfrm>
            <a:off x="7883690" y="3888138"/>
            <a:ext cx="347260" cy="391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6832796" y="4420208"/>
            <a:ext cx="5084592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員工效率提升</a:t>
            </a:r>
            <a:endParaRPr lang="en-US" sz="2550" dirty="0"/>
          </a:p>
        </p:txBody>
      </p:sp>
      <p:sp>
        <p:nvSpPr>
          <p:cNvPr id="14" name="Text 12"/>
          <p:cNvSpPr/>
          <p:nvPr/>
        </p:nvSpPr>
        <p:spPr>
          <a:xfrm>
            <a:off x="6832796" y="5002893"/>
            <a:ext cx="4761027" cy="830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674"/>
              </a:lnSpc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交辦、回報、簽核都在原本用的工具裡完成。</a:t>
            </a:r>
            <a:endParaRPr lang="en-US" sz="1950" dirty="0"/>
          </a:p>
        </p:txBody>
      </p:sp>
      <p:sp>
        <p:nvSpPr>
          <p:cNvPr id="15" name="Shape 13"/>
          <p:cNvSpPr/>
          <p:nvPr/>
        </p:nvSpPr>
        <p:spPr>
          <a:xfrm>
            <a:off x="12014178" y="3080162"/>
            <a:ext cx="5283179" cy="309861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2344616" y="3429618"/>
            <a:ext cx="1050915" cy="9144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98"/>
              </a:lnSpc>
              <a:buNone/>
            </a:pPr>
            <a:r>
              <a:rPr lang="en-US" sz="69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</a:t>
            </a:r>
            <a:endParaRPr lang="en-US" sz="6900" dirty="0"/>
          </a:p>
        </p:txBody>
      </p:sp>
      <p:sp>
        <p:nvSpPr>
          <p:cNvPr id="17" name="Text 15"/>
          <p:cNvSpPr/>
          <p:nvPr/>
        </p:nvSpPr>
        <p:spPr>
          <a:xfrm>
            <a:off x="13395510" y="3888138"/>
            <a:ext cx="347260" cy="391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12344616" y="4420208"/>
            <a:ext cx="5084536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訂閱成本下降</a:t>
            </a:r>
            <a:endParaRPr lang="en-US" sz="2550" dirty="0"/>
          </a:p>
        </p:txBody>
      </p:sp>
      <p:sp>
        <p:nvSpPr>
          <p:cNvPr id="19" name="Text 17"/>
          <p:cNvSpPr/>
          <p:nvPr/>
        </p:nvSpPr>
        <p:spPr>
          <a:xfrm>
            <a:off x="12344616" y="5002893"/>
            <a:ext cx="4760974" cy="830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674"/>
              </a:lnSpc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六到八套軟體合併成一個帳號、一筆月費。</a:t>
            </a:r>
            <a:endParaRPr lang="en-US" sz="1950" dirty="0"/>
          </a:p>
        </p:txBody>
      </p:sp>
      <p:sp>
        <p:nvSpPr>
          <p:cNvPr id="20" name="Shape 18"/>
          <p:cNvSpPr/>
          <p:nvPr/>
        </p:nvSpPr>
        <p:spPr>
          <a:xfrm>
            <a:off x="990590" y="6407366"/>
            <a:ext cx="5283179" cy="309861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321027" y="6756822"/>
            <a:ext cx="1050915" cy="9144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98"/>
              </a:lnSpc>
              <a:buNone/>
            </a:pPr>
            <a:r>
              <a:rPr lang="en-US" sz="69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</a:t>
            </a:r>
            <a:endParaRPr lang="en-US" sz="6900" dirty="0"/>
          </a:p>
        </p:txBody>
      </p:sp>
      <p:sp>
        <p:nvSpPr>
          <p:cNvPr id="22" name="Text 20"/>
          <p:cNvSpPr/>
          <p:nvPr/>
        </p:nvSpPr>
        <p:spPr>
          <a:xfrm>
            <a:off x="2371921" y="7215342"/>
            <a:ext cx="347260" cy="391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1321027" y="7747412"/>
            <a:ext cx="5084536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業績成長</a:t>
            </a:r>
            <a:endParaRPr lang="en-US" sz="2550" dirty="0"/>
          </a:p>
        </p:txBody>
      </p:sp>
      <p:sp>
        <p:nvSpPr>
          <p:cNvPr id="24" name="Text 22"/>
          <p:cNvSpPr/>
          <p:nvPr/>
        </p:nvSpPr>
        <p:spPr>
          <a:xfrm>
            <a:off x="1321027" y="8330097"/>
            <a:ext cx="4760974" cy="830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674"/>
              </a:lnSpc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商機不漏接、跟進有提醒、成交後自動開任務。</a:t>
            </a:r>
            <a:endParaRPr lang="en-US" sz="1950" dirty="0"/>
          </a:p>
        </p:txBody>
      </p:sp>
      <p:sp>
        <p:nvSpPr>
          <p:cNvPr id="25" name="Shape 23"/>
          <p:cNvSpPr/>
          <p:nvPr/>
        </p:nvSpPr>
        <p:spPr>
          <a:xfrm>
            <a:off x="6502358" y="6407366"/>
            <a:ext cx="5283230" cy="309861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832796" y="6756822"/>
            <a:ext cx="1050915" cy="9144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98"/>
              </a:lnSpc>
              <a:buNone/>
            </a:pPr>
            <a:r>
              <a:rPr lang="en-US" sz="69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6900" dirty="0"/>
          </a:p>
        </p:txBody>
      </p:sp>
      <p:sp>
        <p:nvSpPr>
          <p:cNvPr id="27" name="Text 25"/>
          <p:cNvSpPr/>
          <p:nvPr/>
        </p:nvSpPr>
        <p:spPr>
          <a:xfrm>
            <a:off x="7883690" y="7215342"/>
            <a:ext cx="347260" cy="391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</a:t>
            </a:r>
            <a:endParaRPr lang="en-US" sz="2400" dirty="0"/>
          </a:p>
        </p:txBody>
      </p:sp>
      <p:sp>
        <p:nvSpPr>
          <p:cNvPr id="28" name="Text 26"/>
          <p:cNvSpPr/>
          <p:nvPr/>
        </p:nvSpPr>
        <p:spPr>
          <a:xfrm>
            <a:off x="6832796" y="7747412"/>
            <a:ext cx="5084592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人工客服負擔減少</a:t>
            </a:r>
            <a:endParaRPr lang="en-US" sz="2550" dirty="0"/>
          </a:p>
        </p:txBody>
      </p:sp>
      <p:sp>
        <p:nvSpPr>
          <p:cNvPr id="29" name="Text 27"/>
          <p:cNvSpPr/>
          <p:nvPr/>
        </p:nvSpPr>
        <p:spPr>
          <a:xfrm>
            <a:off x="6832796" y="8330097"/>
            <a:ext cx="4761027" cy="830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674"/>
              </a:lnSpc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24 小時回覆常見問題，客服專心處理難題。</a:t>
            </a:r>
            <a:endParaRPr lang="en-US" sz="1950" dirty="0"/>
          </a:p>
        </p:txBody>
      </p:sp>
      <p:sp>
        <p:nvSpPr>
          <p:cNvPr id="30" name="Shape 28"/>
          <p:cNvSpPr/>
          <p:nvPr/>
        </p:nvSpPr>
        <p:spPr>
          <a:xfrm>
            <a:off x="12014178" y="6407366"/>
            <a:ext cx="5283179" cy="309861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2344616" y="6756822"/>
            <a:ext cx="563583" cy="9144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98"/>
              </a:lnSpc>
              <a:buNone/>
            </a:pPr>
            <a:r>
              <a:rPr lang="en-US" sz="69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6900" dirty="0"/>
          </a:p>
        </p:txBody>
      </p:sp>
      <p:sp>
        <p:nvSpPr>
          <p:cNvPr id="32" name="Text 30"/>
          <p:cNvSpPr/>
          <p:nvPr/>
        </p:nvSpPr>
        <p:spPr>
          <a:xfrm>
            <a:off x="12908178" y="7142770"/>
            <a:ext cx="685841" cy="4801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設定</a:t>
            </a:r>
            <a:endParaRPr lang="en-US" sz="2400" dirty="0"/>
          </a:p>
        </p:txBody>
      </p:sp>
      <p:sp>
        <p:nvSpPr>
          <p:cNvPr id="33" name="Text 31"/>
          <p:cNvSpPr/>
          <p:nvPr/>
        </p:nvSpPr>
        <p:spPr>
          <a:xfrm>
            <a:off x="12344616" y="7747412"/>
            <a:ext cx="5084536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當天就能上線</a:t>
            </a:r>
            <a:endParaRPr lang="en-US" sz="2550" dirty="0"/>
          </a:p>
        </p:txBody>
      </p:sp>
      <p:sp>
        <p:nvSpPr>
          <p:cNvPr id="34" name="Text 32"/>
          <p:cNvSpPr/>
          <p:nvPr/>
        </p:nvSpPr>
        <p:spPr>
          <a:xfrm>
            <a:off x="12344616" y="8330097"/>
            <a:ext cx="4760974" cy="830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674"/>
              </a:lnSpc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單一模組零設定，完整導入建議規劃 2-4 週。</a:t>
            </a:r>
            <a:endParaRPr lang="en-US" sz="1950" dirty="0"/>
          </a:p>
        </p:txBody>
      </p:sp>
      <p:sp>
        <p:nvSpPr>
          <p:cNvPr id="35" name="Text 33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36" name="Text 34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37" name="Text 35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38" name="Text 36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7937502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那省下的兩小時，原本花在哪裡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990590" y="2252291"/>
            <a:ext cx="7277090" cy="4902282"/>
          </a:xfrm>
          <a:prstGeom prst="rect">
            <a:avLst/>
          </a:prstGeom>
          <a:ln w="6597">
            <a:solidFill>
              <a:srgbClr val="E2D8C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454366" y="2677978"/>
            <a:ext cx="6984489" cy="5889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spc="180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導入前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1454366" y="3476470"/>
            <a:ext cx="6540022" cy="10419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665"/>
              </a:lnSpc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早上翻 LINE 群組，確認昨天交辦的事有沒有人做</a:t>
            </a:r>
            <a:endParaRPr lang="en-US" sz="2550" dirty="0"/>
          </a:p>
        </p:txBody>
      </p:sp>
      <p:sp>
        <p:nvSpPr>
          <p:cNvPr id="6" name="Text 4"/>
          <p:cNvSpPr/>
          <p:nvPr/>
        </p:nvSpPr>
        <p:spPr>
          <a:xfrm>
            <a:off x="1454366" y="4727915"/>
            <a:ext cx="6984489" cy="5400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665"/>
              </a:lnSpc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打電話問業務，某個客戶報價回覆了沒</a:t>
            </a:r>
            <a:endParaRPr lang="en-US" sz="2550" dirty="0"/>
          </a:p>
        </p:txBody>
      </p:sp>
      <p:sp>
        <p:nvSpPr>
          <p:cNvPr id="7" name="Text 5"/>
          <p:cNvSpPr/>
          <p:nvPr/>
        </p:nvSpPr>
        <p:spPr>
          <a:xfrm>
            <a:off x="1454366" y="5477442"/>
            <a:ext cx="6984489" cy="5400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665"/>
              </a:lnSpc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等會計整理當月應收，才知道現金流狀況</a:t>
            </a:r>
            <a:endParaRPr lang="en-US" sz="2550" dirty="0"/>
          </a:p>
        </p:txBody>
      </p:sp>
      <p:sp>
        <p:nvSpPr>
          <p:cNvPr id="8" name="Text 6"/>
          <p:cNvSpPr/>
          <p:nvPr/>
        </p:nvSpPr>
        <p:spPr>
          <a:xfrm>
            <a:off x="1454366" y="6226969"/>
            <a:ext cx="6984489" cy="5400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665"/>
              </a:lnSpc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週會前一晚自己用 Excel 拼各部門數字</a:t>
            </a:r>
            <a:endParaRPr lang="en-US" sz="2550" dirty="0"/>
          </a:p>
        </p:txBody>
      </p:sp>
      <p:sp>
        <p:nvSpPr>
          <p:cNvPr id="9" name="Shape 7"/>
          <p:cNvSpPr/>
          <p:nvPr/>
        </p:nvSpPr>
        <p:spPr>
          <a:xfrm>
            <a:off x="8553429" y="4112862"/>
            <a:ext cx="1181090" cy="1181090"/>
          </a:xfrm>
          <a:prstGeom prst="ellipse">
            <a:avLst/>
          </a:prstGeom>
          <a:solidFill>
            <a:srgbClr val="D93A52"/>
          </a:solidFill>
          <a:ln/>
        </p:spPr>
      </p:sp>
      <p:sp>
        <p:nvSpPr>
          <p:cNvPr id="10" name="Text 8"/>
          <p:cNvSpPr/>
          <p:nvPr/>
        </p:nvSpPr>
        <p:spPr>
          <a:xfrm>
            <a:off x="8515329" y="4112862"/>
            <a:ext cx="1257290" cy="12191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86827"/>
              </a:lnSpc>
              <a:buNone/>
            </a:pPr>
            <a:r>
              <a:rPr lang="en-US" sz="6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➜</a:t>
            </a:r>
            <a:endParaRPr lang="en-US" sz="6450" dirty="0"/>
          </a:p>
        </p:txBody>
      </p:sp>
      <p:sp>
        <p:nvSpPr>
          <p:cNvPr id="11" name="Shape 9"/>
          <p:cNvSpPr/>
          <p:nvPr/>
        </p:nvSpPr>
        <p:spPr>
          <a:xfrm>
            <a:off x="10020269" y="2252291"/>
            <a:ext cx="7277141" cy="4902282"/>
          </a:xfrm>
          <a:prstGeom prst="rect">
            <a:avLst/>
          </a:prstGeom>
          <a:solidFill>
            <a:srgbClr val="FFC0CB"/>
          </a:solidFill>
          <a:ln w="6597">
            <a:solidFill>
              <a:srgbClr val="FFC0CB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484045" y="2677978"/>
            <a:ext cx="6984546" cy="5889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000" b="1" spc="180" kern="0" dirty="0">
                <a:solidFill>
                  <a:srgbClr val="A624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導入後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10484045" y="3476470"/>
            <a:ext cx="6984546" cy="5400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665"/>
              </a:lnSpc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打開戰情室，逾期任務與負責人直接列出來</a:t>
            </a:r>
            <a:endParaRPr lang="en-US" sz="2550" dirty="0"/>
          </a:p>
        </p:txBody>
      </p:sp>
      <p:sp>
        <p:nvSpPr>
          <p:cNvPr id="14" name="Text 12"/>
          <p:cNvSpPr/>
          <p:nvPr/>
        </p:nvSpPr>
        <p:spPr>
          <a:xfrm>
            <a:off x="10484045" y="4225997"/>
            <a:ext cx="6984546" cy="5400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665"/>
              </a:lnSpc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商機階段與跟進紀錄自己看，不必問人</a:t>
            </a:r>
            <a:endParaRPr lang="en-US" sz="2550" dirty="0"/>
          </a:p>
        </p:txBody>
      </p:sp>
      <p:sp>
        <p:nvSpPr>
          <p:cNvPr id="15" name="Text 13"/>
          <p:cNvSpPr/>
          <p:nvPr/>
        </p:nvSpPr>
        <p:spPr>
          <a:xfrm>
            <a:off x="10484045" y="4975524"/>
            <a:ext cx="6984546" cy="54001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665"/>
              </a:lnSpc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應收逾期系統主動示警，催收任務已派出</a:t>
            </a:r>
            <a:endParaRPr lang="en-US" sz="2550" dirty="0"/>
          </a:p>
        </p:txBody>
      </p:sp>
      <p:sp>
        <p:nvSpPr>
          <p:cNvPr id="16" name="Text 14"/>
          <p:cNvSpPr/>
          <p:nvPr/>
        </p:nvSpPr>
        <p:spPr>
          <a:xfrm>
            <a:off x="10484045" y="5725051"/>
            <a:ext cx="6540075" cy="10419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4665"/>
              </a:lnSpc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每週摘要送到信箱，會議直接看同一份數字</a:t>
            </a:r>
            <a:endParaRPr lang="en-US" sz="2550" dirty="0"/>
          </a:p>
        </p:txBody>
      </p:sp>
      <p:sp>
        <p:nvSpPr>
          <p:cNvPr id="17" name="Text 15"/>
          <p:cNvSpPr/>
          <p:nvPr/>
        </p:nvSpPr>
        <p:spPr>
          <a:xfrm>
            <a:off x="990590" y="7611753"/>
            <a:ext cx="2640353" cy="990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236"/>
              </a:lnSpc>
              <a:buNone/>
            </a:pPr>
            <a:r>
              <a:rPr lang="en-US" sz="75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2h</a:t>
            </a:r>
            <a:endParaRPr lang="en-US" sz="7500" dirty="0"/>
          </a:p>
        </p:txBody>
      </p:sp>
      <p:sp>
        <p:nvSpPr>
          <p:cNvPr id="18" name="Text 16"/>
          <p:cNvSpPr/>
          <p:nvPr/>
        </p:nvSpPr>
        <p:spPr>
          <a:xfrm>
            <a:off x="990590" y="8640432"/>
            <a:ext cx="2640353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每天回收的決策時間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4076679" y="7611753"/>
            <a:ext cx="3227104" cy="990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236"/>
              </a:lnSpc>
              <a:buNone/>
            </a:pPr>
            <a:r>
              <a:rPr lang="en-US" sz="75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40h</a:t>
            </a:r>
            <a:endParaRPr lang="en-US" sz="7500" dirty="0"/>
          </a:p>
        </p:txBody>
      </p:sp>
      <p:sp>
        <p:nvSpPr>
          <p:cNvPr id="20" name="Text 18"/>
          <p:cNvSpPr/>
          <p:nvPr/>
        </p:nvSpPr>
        <p:spPr>
          <a:xfrm>
            <a:off x="4076679" y="8640432"/>
            <a:ext cx="3227104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每月相當於多出一週工時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6662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7937502" cy="3085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525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ANNUAL IMPACT</a:t>
            </a:r>
            <a:endParaRPr lang="en-US" sz="1875" dirty="0"/>
          </a:p>
        </p:txBody>
      </p:sp>
      <p:sp>
        <p:nvSpPr>
          <p:cNvPr id="3" name="Text 1"/>
          <p:cNvSpPr/>
          <p:nvPr/>
        </p:nvSpPr>
        <p:spPr>
          <a:xfrm>
            <a:off x="990590" y="1318192"/>
            <a:ext cx="17937502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一年下來，效益長什麼樣子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90590" y="2332285"/>
            <a:ext cx="17937502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 50 人公司、商務型方案 NT$10,000／月為基準的估算。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990590" y="3175412"/>
            <a:ext cx="5270500" cy="4739976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90590" y="3175412"/>
            <a:ext cx="5270500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7" name="Text 5"/>
          <p:cNvSpPr/>
          <p:nvPr/>
        </p:nvSpPr>
        <p:spPr>
          <a:xfrm>
            <a:off x="1295359" y="3555330"/>
            <a:ext cx="5127058" cy="9525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97"/>
              </a:lnSpc>
              <a:buNone/>
            </a:pPr>
            <a:r>
              <a:rPr lang="en-US" sz="7200" b="1" dirty="0">
                <a:solidFill>
                  <a:srgbClr val="FFC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480h</a:t>
            </a:r>
            <a:endParaRPr lang="en-US" sz="7200" dirty="0"/>
          </a:p>
        </p:txBody>
      </p:sp>
      <p:sp>
        <p:nvSpPr>
          <p:cNvPr id="8" name="Text 6"/>
          <p:cNvSpPr/>
          <p:nvPr/>
        </p:nvSpPr>
        <p:spPr>
          <a:xfrm>
            <a:off x="1295359" y="4603080"/>
            <a:ext cx="5127058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管理層時間回收</a:t>
            </a:r>
            <a:endParaRPr lang="en-US" sz="2550" dirty="0"/>
          </a:p>
        </p:txBody>
      </p:sp>
      <p:sp>
        <p:nvSpPr>
          <p:cNvPr id="9" name="Text 7"/>
          <p:cNvSpPr/>
          <p:nvPr/>
        </p:nvSpPr>
        <p:spPr>
          <a:xfrm>
            <a:off x="1295359" y="5204835"/>
            <a:ext cx="4800791" cy="830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674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每天 2 小時 × 240 個工作日，相當於多出一位全職人力的決策時間。</a:t>
            </a:r>
            <a:endParaRPr lang="en-US" sz="1950" dirty="0"/>
          </a:p>
        </p:txBody>
      </p:sp>
      <p:sp>
        <p:nvSpPr>
          <p:cNvPr id="10" name="Shape 8"/>
          <p:cNvSpPr/>
          <p:nvPr/>
        </p:nvSpPr>
        <p:spPr>
          <a:xfrm>
            <a:off x="6508698" y="3175412"/>
            <a:ext cx="5270552" cy="4739976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6508698" y="3175412"/>
            <a:ext cx="5270552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2" name="Text 10"/>
          <p:cNvSpPr/>
          <p:nvPr/>
        </p:nvSpPr>
        <p:spPr>
          <a:xfrm>
            <a:off x="6813467" y="3555330"/>
            <a:ext cx="5127114" cy="9525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97"/>
              </a:lnSpc>
              <a:buNone/>
            </a:pPr>
            <a:r>
              <a:rPr lang="en-US" sz="7200" b="1" dirty="0">
                <a:solidFill>
                  <a:srgbClr val="FFC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−70%</a:t>
            </a:r>
            <a:endParaRPr lang="en-US" sz="7200" dirty="0"/>
          </a:p>
        </p:txBody>
      </p:sp>
      <p:sp>
        <p:nvSpPr>
          <p:cNvPr id="13" name="Text 11"/>
          <p:cNvSpPr/>
          <p:nvPr/>
        </p:nvSpPr>
        <p:spPr>
          <a:xfrm>
            <a:off x="6813467" y="4603080"/>
            <a:ext cx="5127114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軟體年費支出</a:t>
            </a:r>
            <a:endParaRPr lang="en-US" sz="2550" dirty="0"/>
          </a:p>
        </p:txBody>
      </p:sp>
      <p:sp>
        <p:nvSpPr>
          <p:cNvPr id="14" name="Text 12"/>
          <p:cNvSpPr/>
          <p:nvPr/>
        </p:nvSpPr>
        <p:spPr>
          <a:xfrm>
            <a:off x="6813467" y="5204835"/>
            <a:ext cx="4800844" cy="830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674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停掉重複訂閱與外掛 AI 帳號，整併為一筆可預期的年度支出。</a:t>
            </a:r>
            <a:endParaRPr lang="en-US" sz="1950" dirty="0"/>
          </a:p>
        </p:txBody>
      </p:sp>
      <p:sp>
        <p:nvSpPr>
          <p:cNvPr id="15" name="Shape 13"/>
          <p:cNvSpPr/>
          <p:nvPr/>
        </p:nvSpPr>
        <p:spPr>
          <a:xfrm>
            <a:off x="12026858" y="3175412"/>
            <a:ext cx="5270500" cy="4739976"/>
          </a:xfrm>
          <a:prstGeom prst="rect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12026858" y="3175412"/>
            <a:ext cx="5270500" cy="5607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7" name="Text 15"/>
          <p:cNvSpPr/>
          <p:nvPr/>
        </p:nvSpPr>
        <p:spPr>
          <a:xfrm>
            <a:off x="12331628" y="3555330"/>
            <a:ext cx="5127058" cy="9525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97"/>
              </a:lnSpc>
              <a:buNone/>
            </a:pPr>
            <a:r>
              <a:rPr lang="en-US" sz="7200" b="1" dirty="0">
                <a:solidFill>
                  <a:srgbClr val="FFC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+30%</a:t>
            </a:r>
            <a:endParaRPr lang="en-US" sz="7200" dirty="0"/>
          </a:p>
        </p:txBody>
      </p:sp>
      <p:sp>
        <p:nvSpPr>
          <p:cNvPr id="18" name="Text 16"/>
          <p:cNvSpPr/>
          <p:nvPr/>
        </p:nvSpPr>
        <p:spPr>
          <a:xfrm>
            <a:off x="12331628" y="4603080"/>
            <a:ext cx="5127058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業績成長空間</a:t>
            </a:r>
            <a:endParaRPr lang="en-US" sz="2550" dirty="0"/>
          </a:p>
        </p:txBody>
      </p:sp>
      <p:sp>
        <p:nvSpPr>
          <p:cNvPr id="19" name="Text 17"/>
          <p:cNvSpPr/>
          <p:nvPr/>
        </p:nvSpPr>
        <p:spPr>
          <a:xfrm>
            <a:off x="12331628" y="5204835"/>
            <a:ext cx="4800791" cy="830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674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來自商機不漏接、跟進轉化率提升與客服回應速度加快。</a:t>
            </a:r>
            <a:endParaRPr lang="en-US" sz="1950" dirty="0"/>
          </a:p>
        </p:txBody>
      </p:sp>
      <p:sp>
        <p:nvSpPr>
          <p:cNvPr id="20" name="Shape 18"/>
          <p:cNvSpPr/>
          <p:nvPr/>
        </p:nvSpPr>
        <p:spPr>
          <a:xfrm>
            <a:off x="990590" y="8372567"/>
            <a:ext cx="16306820" cy="1133413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1" name="Text 19"/>
          <p:cNvSpPr/>
          <p:nvPr/>
        </p:nvSpPr>
        <p:spPr>
          <a:xfrm>
            <a:off x="1390640" y="8696417"/>
            <a:ext cx="15995924" cy="5238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321"/>
              </a:lnSpc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月費 NT$10,000 只要換回每天 2 小時的管理時間，第一個月就已經打平。</a:t>
            </a:r>
            <a:endParaRPr lang="en-US" sz="2550" dirty="0"/>
          </a:p>
        </p:txBody>
      </p:sp>
      <p:sp>
        <p:nvSpPr>
          <p:cNvPr id="22" name="Text 20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C0C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3365964"/>
            <a:ext cx="17937502" cy="1323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276"/>
              </a:lnSpc>
              <a:buNone/>
            </a:pPr>
            <a:r>
              <a:rPr lang="en-US" sz="11250" b="1" dirty="0">
                <a:solidFill>
                  <a:srgbClr val="A624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1250" dirty="0"/>
          </a:p>
        </p:txBody>
      </p:sp>
      <p:sp>
        <p:nvSpPr>
          <p:cNvPr id="3" name="Text 1"/>
          <p:cNvSpPr/>
          <p:nvPr/>
        </p:nvSpPr>
        <p:spPr>
          <a:xfrm>
            <a:off x="990590" y="4937589"/>
            <a:ext cx="17937502" cy="13509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1A13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三大差異</a:t>
            </a:r>
            <a:endParaRPr lang="en-US" sz="7200" dirty="0"/>
          </a:p>
        </p:txBody>
      </p:sp>
      <p:sp>
        <p:nvSpPr>
          <p:cNvPr id="4" name="Text 2"/>
          <p:cNvSpPr/>
          <p:nvPr/>
        </p:nvSpPr>
        <p:spPr>
          <a:xfrm>
            <a:off x="990590" y="6536222"/>
            <a:ext cx="11525250" cy="5562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同樣叫管理系統，差別在這三件事。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12192000" y="0"/>
            <a:ext cx="6096000" cy="10287000"/>
          </a:xfrm>
          <a:prstGeom prst="rect">
            <a:avLst/>
          </a:prstGeom>
          <a:solidFill>
            <a:srgbClr val="7F7F7F">
              <a:alpha val="8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5556" r="5556" t="0" b="0"/>
          <a:stretch/>
        </p:blipFill>
        <p:spPr>
          <a:xfrm>
            <a:off x="12192000" y="0"/>
            <a:ext cx="6096000" cy="10287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B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1010021"/>
            <a:ext cx="881444" cy="7620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739"/>
              </a:lnSpc>
              <a:buNone/>
            </a:pPr>
            <a:r>
              <a:rPr lang="en-US" sz="57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5700" dirty="0"/>
          </a:p>
        </p:txBody>
      </p:sp>
      <p:sp>
        <p:nvSpPr>
          <p:cNvPr id="3" name="Text 1"/>
          <p:cNvSpPr/>
          <p:nvPr/>
        </p:nvSpPr>
        <p:spPr>
          <a:xfrm>
            <a:off x="2043442" y="914359"/>
            <a:ext cx="10058399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交辦零摩擦：三種入口都能建任務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990590" y="2252291"/>
            <a:ext cx="5245090" cy="6328095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97206" y="2696998"/>
            <a:ext cx="4875042" cy="3844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263" kern="0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語音</a:t>
            </a:r>
            <a:endParaRPr lang="en-US" sz="1875" dirty="0"/>
          </a:p>
        </p:txBody>
      </p:sp>
      <p:sp>
        <p:nvSpPr>
          <p:cNvPr id="6" name="Text 4"/>
          <p:cNvSpPr/>
          <p:nvPr/>
        </p:nvSpPr>
        <p:spPr>
          <a:xfrm>
            <a:off x="1397206" y="3233861"/>
            <a:ext cx="4875042" cy="558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613"/>
              </a:lnSpc>
              <a:buNone/>
            </a:pPr>
            <a:r>
              <a:rPr lang="en-US" sz="31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對手機說一句話</a:t>
            </a:r>
            <a:endParaRPr lang="en-US" sz="3150" dirty="0"/>
          </a:p>
        </p:txBody>
      </p:sp>
      <p:sp>
        <p:nvSpPr>
          <p:cNvPr id="7" name="Text 5"/>
          <p:cNvSpPr/>
          <p:nvPr/>
        </p:nvSpPr>
        <p:spPr>
          <a:xfrm>
            <a:off x="1397206" y="3944422"/>
            <a:ext cx="4564812" cy="8914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97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開車、走路、巡店途中都能交辦，系統即時建卡並推送。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6521429" y="2252291"/>
            <a:ext cx="5245090" cy="6328095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928046" y="2696998"/>
            <a:ext cx="4875042" cy="3085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263" kern="0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</a:t>
            </a:r>
            <a:endParaRPr lang="en-US" sz="1875" dirty="0"/>
          </a:p>
        </p:txBody>
      </p:sp>
      <p:sp>
        <p:nvSpPr>
          <p:cNvPr id="10" name="Text 8"/>
          <p:cNvSpPr/>
          <p:nvPr/>
        </p:nvSpPr>
        <p:spPr>
          <a:xfrm>
            <a:off x="6928046" y="3157991"/>
            <a:ext cx="4875042" cy="558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613"/>
              </a:lnSpc>
              <a:buNone/>
            </a:pPr>
            <a:r>
              <a:rPr lang="en-US" sz="31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群組訊息直接轉任務</a:t>
            </a:r>
            <a:endParaRPr lang="en-US" sz="3150" dirty="0"/>
          </a:p>
        </p:txBody>
      </p:sp>
      <p:sp>
        <p:nvSpPr>
          <p:cNvPr id="11" name="Text 9"/>
          <p:cNvSpPr/>
          <p:nvPr/>
        </p:nvSpPr>
        <p:spPr>
          <a:xfrm>
            <a:off x="6928046" y="3868552"/>
            <a:ext cx="4564812" cy="8914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97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員工在 LINE Bot 回報進度，不必額外登入任何系統。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12052269" y="2252291"/>
            <a:ext cx="5245141" cy="6328095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2458885" y="2696998"/>
            <a:ext cx="4875099" cy="3085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263" kern="0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1875" dirty="0"/>
          </a:p>
        </p:txBody>
      </p:sp>
      <p:sp>
        <p:nvSpPr>
          <p:cNvPr id="14" name="Text 12"/>
          <p:cNvSpPr/>
          <p:nvPr/>
        </p:nvSpPr>
        <p:spPr>
          <a:xfrm>
            <a:off x="12458885" y="3157991"/>
            <a:ext cx="4875099" cy="5581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613"/>
              </a:lnSpc>
              <a:buNone/>
            </a:pPr>
            <a:r>
              <a:rPr lang="en-US" sz="31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轉寄一封信</a:t>
            </a:r>
            <a:endParaRPr lang="en-US" sz="3150" dirty="0"/>
          </a:p>
        </p:txBody>
      </p:sp>
      <p:sp>
        <p:nvSpPr>
          <p:cNvPr id="15" name="Text 13"/>
          <p:cNvSpPr/>
          <p:nvPr/>
        </p:nvSpPr>
        <p:spPr>
          <a:xfrm>
            <a:off x="12458885" y="3868552"/>
            <a:ext cx="4564865" cy="8914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97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客戶來信轉寄即成任務，附件與往來紀錄一併帶入。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990590" y="9037565"/>
            <a:ext cx="17937502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非結構化的訊息進來，結構化的任務出去 — 每一筆都有完整操作紀錄可追溯。</a:t>
            </a:r>
            <a:endParaRPr lang="en-US" sz="2550" dirty="0"/>
          </a:p>
        </p:txBody>
      </p:sp>
      <p:sp>
        <p:nvSpPr>
          <p:cNvPr id="17" name="Text 15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1481787"/>
            <a:ext cx="881444" cy="7620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739"/>
              </a:lnSpc>
              <a:buNone/>
            </a:pPr>
            <a:r>
              <a:rPr lang="en-US" sz="57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5700" dirty="0"/>
          </a:p>
        </p:txBody>
      </p:sp>
      <p:sp>
        <p:nvSpPr>
          <p:cNvPr id="3" name="Text 1"/>
          <p:cNvSpPr/>
          <p:nvPr/>
        </p:nvSpPr>
        <p:spPr>
          <a:xfrm>
            <a:off x="2043442" y="1501579"/>
            <a:ext cx="4172687" cy="800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8846"/>
              </a:lnSpc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拆解與指派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90590" y="2568296"/>
            <a:ext cx="8005582" cy="16409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3353"/>
              </a:lnSpc>
              <a:buNone/>
            </a:pPr>
            <a:r>
              <a:rPr lang="en-US" sz="255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複雜任務由 AI 拆成 5 到 10 個子步驟，再依員工專長標籤、目前工作量與歷史完成率推薦負責人。主管只需要確認，不必從零安排。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990590" y="4475925"/>
            <a:ext cx="2347005" cy="876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21"/>
              </a:lnSpc>
              <a:buNone/>
            </a:pPr>
            <a:r>
              <a:rPr lang="en-US" sz="66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5-10</a:t>
            </a:r>
            <a:endParaRPr lang="en-US" sz="6600" dirty="0"/>
          </a:p>
        </p:txBody>
      </p:sp>
      <p:sp>
        <p:nvSpPr>
          <p:cNvPr id="6" name="Text 4"/>
          <p:cNvSpPr/>
          <p:nvPr/>
        </p:nvSpPr>
        <p:spPr>
          <a:xfrm>
            <a:off x="990590" y="5390284"/>
            <a:ext cx="2347005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個子步驟自動拆解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3657590" y="4475925"/>
            <a:ext cx="2933700" cy="87627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21"/>
              </a:lnSpc>
              <a:buNone/>
            </a:pPr>
            <a:r>
              <a:rPr lang="en-US" sz="66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</a:t>
            </a:r>
            <a:endParaRPr lang="en-US" sz="6600" dirty="0"/>
          </a:p>
        </p:txBody>
      </p:sp>
      <p:sp>
        <p:nvSpPr>
          <p:cNvPr id="8" name="Text 6"/>
          <p:cNvSpPr/>
          <p:nvPr/>
        </p:nvSpPr>
        <p:spPr>
          <a:xfrm>
            <a:off x="3657590" y="5390284"/>
            <a:ext cx="2933700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連用三個月的預測準度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990590" y="6081001"/>
            <a:ext cx="7772410" cy="2857500"/>
          </a:xfrm>
          <a:prstGeom prst="rect">
            <a:avLst/>
          </a:prstGeom>
          <a:solidFill>
            <a:srgbClr val="7F7F7F">
              <a:alpha val="8000"/>
            </a:srgbClr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22427" b="22427"/>
          <a:stretch/>
        </p:blipFill>
        <p:spPr>
          <a:xfrm>
            <a:off x="990590" y="6081001"/>
            <a:ext cx="7772410" cy="285750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9524999" y="2035092"/>
            <a:ext cx="7772410" cy="6350103"/>
          </a:xfrm>
          <a:prstGeom prst="rect">
            <a:avLst/>
          </a:prstGeom>
          <a:solidFill>
            <a:srgbClr val="FBF7F3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988776" y="2498869"/>
            <a:ext cx="7529342" cy="3844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263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老闆說</a:t>
            </a:r>
            <a:endParaRPr lang="en-US" sz="1875" dirty="0"/>
          </a:p>
        </p:txBody>
      </p:sp>
      <p:sp>
        <p:nvSpPr>
          <p:cNvPr id="13" name="Shape 10"/>
          <p:cNvSpPr/>
          <p:nvPr/>
        </p:nvSpPr>
        <p:spPr>
          <a:xfrm>
            <a:off x="9988776" y="3054752"/>
            <a:ext cx="6844857" cy="1523897"/>
          </a:xfrm>
          <a:prstGeom prst="rect">
            <a:avLst/>
          </a:prstGeom>
          <a:solidFill>
            <a:srgbClr val="666260"/>
          </a:solidFill>
          <a:ln/>
        </p:spPr>
      </p:sp>
      <p:sp>
        <p:nvSpPr>
          <p:cNvPr id="14" name="Text 11"/>
          <p:cNvSpPr/>
          <p:nvPr/>
        </p:nvSpPr>
        <p:spPr>
          <a:xfrm>
            <a:off x="10255476" y="3283352"/>
            <a:ext cx="6516802" cy="110479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1579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「下週三前把北區客戶說明會辦起來。」</a:t>
            </a:r>
            <a:endParaRPr lang="en-US" sz="3000" dirty="0"/>
          </a:p>
        </p:txBody>
      </p:sp>
      <p:sp>
        <p:nvSpPr>
          <p:cNvPr id="15" name="Text 12"/>
          <p:cNvSpPr/>
          <p:nvPr/>
        </p:nvSpPr>
        <p:spPr>
          <a:xfrm>
            <a:off x="9988776" y="4902437"/>
            <a:ext cx="7529342" cy="3844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263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拆成</a:t>
            </a:r>
            <a:endParaRPr lang="en-US" sz="1875" dirty="0"/>
          </a:p>
        </p:txBody>
      </p:sp>
      <p:sp>
        <p:nvSpPr>
          <p:cNvPr id="16" name="Text 13"/>
          <p:cNvSpPr/>
          <p:nvPr/>
        </p:nvSpPr>
        <p:spPr>
          <a:xfrm>
            <a:off x="9988776" y="5458320"/>
            <a:ext cx="372877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100" dirty="0"/>
          </a:p>
        </p:txBody>
      </p:sp>
      <p:sp>
        <p:nvSpPr>
          <p:cNvPr id="17" name="Text 14"/>
          <p:cNvSpPr/>
          <p:nvPr/>
        </p:nvSpPr>
        <p:spPr>
          <a:xfrm>
            <a:off x="10456883" y="5458320"/>
            <a:ext cx="3065179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確認場地與時段 — 行政</a:t>
            </a:r>
            <a:endParaRPr lang="en-US" sz="2100" dirty="0"/>
          </a:p>
        </p:txBody>
      </p:sp>
      <p:sp>
        <p:nvSpPr>
          <p:cNvPr id="18" name="Text 15"/>
          <p:cNvSpPr/>
          <p:nvPr/>
        </p:nvSpPr>
        <p:spPr>
          <a:xfrm>
            <a:off x="9988776" y="5977607"/>
            <a:ext cx="372877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100" dirty="0"/>
          </a:p>
        </p:txBody>
      </p:sp>
      <p:sp>
        <p:nvSpPr>
          <p:cNvPr id="19" name="Text 16"/>
          <p:cNvSpPr/>
          <p:nvPr/>
        </p:nvSpPr>
        <p:spPr>
          <a:xfrm>
            <a:off x="10456883" y="5977607"/>
            <a:ext cx="4394993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從 CRM 撈出北區名單 — 業務助理</a:t>
            </a:r>
            <a:endParaRPr lang="en-US" sz="2100" dirty="0"/>
          </a:p>
        </p:txBody>
      </p:sp>
      <p:sp>
        <p:nvSpPr>
          <p:cNvPr id="20" name="Text 17"/>
          <p:cNvSpPr/>
          <p:nvPr/>
        </p:nvSpPr>
        <p:spPr>
          <a:xfrm>
            <a:off x="9988776" y="6496895"/>
            <a:ext cx="372877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100" dirty="0"/>
          </a:p>
        </p:txBody>
      </p:sp>
      <p:sp>
        <p:nvSpPr>
          <p:cNvPr id="21" name="Text 18"/>
          <p:cNvSpPr/>
          <p:nvPr/>
        </p:nvSpPr>
        <p:spPr>
          <a:xfrm>
            <a:off x="10456883" y="6496895"/>
            <a:ext cx="3984285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邀請 EDM 與 LINE 推播 — 行銷</a:t>
            </a:r>
            <a:endParaRPr lang="en-US" sz="2100" dirty="0"/>
          </a:p>
        </p:txBody>
      </p:sp>
      <p:sp>
        <p:nvSpPr>
          <p:cNvPr id="22" name="Text 19"/>
          <p:cNvSpPr/>
          <p:nvPr/>
        </p:nvSpPr>
        <p:spPr>
          <a:xfrm>
            <a:off x="9988776" y="7016183"/>
            <a:ext cx="372877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100" dirty="0"/>
          </a:p>
        </p:txBody>
      </p:sp>
      <p:sp>
        <p:nvSpPr>
          <p:cNvPr id="23" name="Text 20"/>
          <p:cNvSpPr/>
          <p:nvPr/>
        </p:nvSpPr>
        <p:spPr>
          <a:xfrm>
            <a:off x="10456883" y="7016183"/>
            <a:ext cx="4238625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簡報與報價資料準備 — 業務主管</a:t>
            </a:r>
            <a:endParaRPr lang="en-US" sz="2100" dirty="0"/>
          </a:p>
        </p:txBody>
      </p:sp>
      <p:sp>
        <p:nvSpPr>
          <p:cNvPr id="24" name="Text 21"/>
          <p:cNvSpPr/>
          <p:nvPr/>
        </p:nvSpPr>
        <p:spPr>
          <a:xfrm>
            <a:off x="9988776" y="7535470"/>
            <a:ext cx="372877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100" dirty="0"/>
          </a:p>
        </p:txBody>
      </p:sp>
      <p:sp>
        <p:nvSpPr>
          <p:cNvPr id="25" name="Text 22"/>
          <p:cNvSpPr/>
          <p:nvPr/>
        </p:nvSpPr>
        <p:spPr>
          <a:xfrm>
            <a:off x="10456883" y="7535470"/>
            <a:ext cx="4238625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會後跟進任務自動開卡 — 全業務</a:t>
            </a:r>
            <a:endParaRPr lang="en-US" sz="2100" dirty="0"/>
          </a:p>
        </p:txBody>
      </p:sp>
      <p:sp>
        <p:nvSpPr>
          <p:cNvPr id="26" name="Text 23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27" name="Text 24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28" name="Text 25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B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1010021"/>
            <a:ext cx="881444" cy="7620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739"/>
              </a:lnSpc>
              <a:buNone/>
            </a:pPr>
            <a:r>
              <a:rPr lang="en-US" sz="57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5700" dirty="0"/>
          </a:p>
        </p:txBody>
      </p:sp>
      <p:sp>
        <p:nvSpPr>
          <p:cNvPr id="3" name="Text 1"/>
          <p:cNvSpPr/>
          <p:nvPr/>
        </p:nvSpPr>
        <p:spPr>
          <a:xfrm>
            <a:off x="2043442" y="914359"/>
            <a:ext cx="8717302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跨模組資料打通，零串接成本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990590" y="2252291"/>
            <a:ext cx="8010535" cy="185969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416277" y="2639889"/>
            <a:ext cx="7875077" cy="5625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任務 ↔ 客戶</a:t>
            </a:r>
            <a:endParaRPr lang="en-US" sz="2850" dirty="0"/>
          </a:p>
        </p:txBody>
      </p:sp>
      <p:sp>
        <p:nvSpPr>
          <p:cNvPr id="6" name="Text 4"/>
          <p:cNvSpPr/>
          <p:nvPr/>
        </p:nvSpPr>
        <p:spPr>
          <a:xfrm>
            <a:off x="1416277" y="3297722"/>
            <a:ext cx="7875077" cy="4647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97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每張任務卡可綁定客戶、商機、報價單與合約。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9286874" y="2252291"/>
            <a:ext cx="8010535" cy="185969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712562" y="2639889"/>
            <a:ext cx="7875077" cy="5625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報價 ↔ 帳務</a:t>
            </a:r>
            <a:endParaRPr lang="en-US" sz="2850" dirty="0"/>
          </a:p>
        </p:txBody>
      </p:sp>
      <p:sp>
        <p:nvSpPr>
          <p:cNvPr id="9" name="Text 7"/>
          <p:cNvSpPr/>
          <p:nvPr/>
        </p:nvSpPr>
        <p:spPr>
          <a:xfrm>
            <a:off x="9712562" y="3297722"/>
            <a:ext cx="7875077" cy="4647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97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簽約後自動進應收帳款，逾期自動提醒業務。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990590" y="4397736"/>
            <a:ext cx="8010535" cy="185969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416277" y="4785333"/>
            <a:ext cx="7875077" cy="5625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客服 ↔ CRM</a:t>
            </a:r>
            <a:endParaRPr lang="en-US" sz="2850" dirty="0"/>
          </a:p>
        </p:txBody>
      </p:sp>
      <p:sp>
        <p:nvSpPr>
          <p:cNvPr id="12" name="Text 10"/>
          <p:cNvSpPr/>
          <p:nvPr/>
        </p:nvSpPr>
        <p:spPr>
          <a:xfrm>
            <a:off x="1416277" y="5443166"/>
            <a:ext cx="7875077" cy="4647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97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對話紀錄回寫客戶檔案，接手的人看得到前因後果。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9286874" y="4397736"/>
            <a:ext cx="8010535" cy="185969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712562" y="4785333"/>
            <a:ext cx="7875077" cy="5625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全部 ↔ 戰情室</a:t>
            </a:r>
            <a:endParaRPr lang="en-US" sz="2850" dirty="0"/>
          </a:p>
        </p:txBody>
      </p:sp>
      <p:sp>
        <p:nvSpPr>
          <p:cNvPr id="15" name="Text 13"/>
          <p:cNvSpPr/>
          <p:nvPr/>
        </p:nvSpPr>
        <p:spPr>
          <a:xfrm>
            <a:off x="9712562" y="5443166"/>
            <a:ext cx="7875077" cy="4647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97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九大系統數據自動彙整，不必再拼 Excel。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990590" y="6714609"/>
            <a:ext cx="17937502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若真要串外部系統：提供 REST API 與 Webhook，綠界、藍新、發票伺服器、勞健保 e 化皆有內建串接。</a:t>
            </a:r>
            <a:endParaRPr lang="en-US" sz="2550" dirty="0"/>
          </a:p>
        </p:txBody>
      </p:sp>
      <p:sp>
        <p:nvSpPr>
          <p:cNvPr id="17" name="Text 15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7937502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為台灣企業的真實現場而做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990590" y="2252291"/>
            <a:ext cx="7867660" cy="26390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4" name="Text 2"/>
          <p:cNvSpPr/>
          <p:nvPr/>
        </p:nvSpPr>
        <p:spPr>
          <a:xfrm>
            <a:off x="990590" y="2526290"/>
            <a:ext cx="8654426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介面 100% 繁體中文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990590" y="3266590"/>
            <a:ext cx="8654426" cy="4647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97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不是翻譯過的英文系統，用語符合台灣商業習慣。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9429749" y="2252291"/>
            <a:ext cx="7867660" cy="26390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7" name="Text 5"/>
          <p:cNvSpPr/>
          <p:nvPr/>
        </p:nvSpPr>
        <p:spPr>
          <a:xfrm>
            <a:off x="9429749" y="2526290"/>
            <a:ext cx="8654426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深度整合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9429749" y="3266590"/>
            <a:ext cx="8654426" cy="46476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97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交辦、提醒、回報、客服都能在 LINE 內完成。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990590" y="5013407"/>
            <a:ext cx="7867660" cy="26390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10" name="Text 8"/>
          <p:cNvSpPr/>
          <p:nvPr/>
        </p:nvSpPr>
        <p:spPr>
          <a:xfrm>
            <a:off x="990590" y="5287406"/>
            <a:ext cx="8654426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符合台灣法規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990590" y="6027706"/>
            <a:ext cx="8103690" cy="8914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97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出勤薪資依勞基法、個資保護有規範，帳務報表符合台灣會計格式，電子發票可直接開立。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9429749" y="5013407"/>
            <a:ext cx="7867660" cy="26390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13" name="Text 11"/>
          <p:cNvSpPr/>
          <p:nvPr/>
        </p:nvSpPr>
        <p:spPr>
          <a:xfrm>
            <a:off x="9429749" y="5287406"/>
            <a:ext cx="8654426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 客製化</a:t>
            </a:r>
            <a:endParaRPr lang="en-US" sz="3300" dirty="0"/>
          </a:p>
        </p:txBody>
      </p:sp>
      <p:sp>
        <p:nvSpPr>
          <p:cNvPr id="14" name="Text 12"/>
          <p:cNvSpPr/>
          <p:nvPr/>
        </p:nvSpPr>
        <p:spPr>
          <a:xfrm>
            <a:off x="9429749" y="6027706"/>
            <a:ext cx="8103690" cy="8914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97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依企業流程量身調整，NT$1,000／小時透明計價，書面報價確認後再開工。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990590" y="8334529"/>
            <a:ext cx="16306820" cy="1171451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6" name="Text 14"/>
          <p:cNvSpPr/>
          <p:nvPr/>
        </p:nvSpPr>
        <p:spPr>
          <a:xfrm>
            <a:off x="1409690" y="8677429"/>
            <a:ext cx="15957824" cy="52375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321"/>
              </a:lnSpc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功能設計來自 30,000+ 家客戶的真實回饋，不是矽谷 SaaS 套用過來。</a:t>
            </a:r>
            <a:endParaRPr lang="en-US" sz="2550" dirty="0"/>
          </a:p>
        </p:txBody>
      </p:sp>
      <p:sp>
        <p:nvSpPr>
          <p:cNvPr id="17" name="Text 15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6662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1987467"/>
            <a:ext cx="8549651" cy="3085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525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SOVEREIGNTY</a:t>
            </a:r>
            <a:endParaRPr lang="en-US" sz="1875" dirty="0"/>
          </a:p>
        </p:txBody>
      </p:sp>
      <p:sp>
        <p:nvSpPr>
          <p:cNvPr id="3" name="Text 1"/>
          <p:cNvSpPr/>
          <p:nvPr/>
        </p:nvSpPr>
        <p:spPr>
          <a:xfrm>
            <a:off x="990590" y="2543711"/>
            <a:ext cx="8549651" cy="8953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09652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資料留在台灣</a:t>
            </a:r>
            <a:endParaRPr lang="en-US" sz="5400" dirty="0"/>
          </a:p>
        </p:txBody>
      </p:sp>
      <p:sp>
        <p:nvSpPr>
          <p:cNvPr id="4" name="Text 2"/>
          <p:cNvSpPr/>
          <p:nvPr/>
        </p:nvSpPr>
        <p:spPr>
          <a:xfrm>
            <a:off x="990590" y="3686711"/>
            <a:ext cx="8005582" cy="16409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3353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客戶名單、營業資料、員工資料與財會憑證，全部存放在戰國策集團台灣資料中心，受台灣法律保護。配合主管機關稽核更順暢。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990590" y="5575320"/>
            <a:ext cx="7772410" cy="2857500"/>
          </a:xfrm>
          <a:prstGeom prst="rect">
            <a:avLst/>
          </a:prstGeom>
          <a:solidFill>
            <a:srgbClr val="7F7F7F">
              <a:alpha val="8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22427" b="22427"/>
          <a:stretch/>
        </p:blipFill>
        <p:spPr>
          <a:xfrm>
            <a:off x="990590" y="5575320"/>
            <a:ext cx="7772410" cy="28575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524999" y="1787484"/>
            <a:ext cx="7772410" cy="1323501"/>
          </a:xfrm>
          <a:prstGeom prst="rect">
            <a:avLst/>
          </a:prstGeom>
          <a:solidFill>
            <a:srgbClr val="FFFFFF">
              <a:alpha val="8000"/>
            </a:srgbClr>
          </a:solidFill>
          <a:ln/>
        </p:spPr>
      </p:sp>
      <p:sp>
        <p:nvSpPr>
          <p:cNvPr id="8" name="Text 5"/>
          <p:cNvSpPr/>
          <p:nvPr/>
        </p:nvSpPr>
        <p:spPr>
          <a:xfrm>
            <a:off x="9867858" y="2035092"/>
            <a:ext cx="3918403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台灣資料中心雙機房備援</a:t>
            </a:r>
            <a:endParaRPr lang="en-US" sz="2550" dirty="0"/>
          </a:p>
        </p:txBody>
      </p:sp>
      <p:sp>
        <p:nvSpPr>
          <p:cNvPr id="9" name="Text 6"/>
          <p:cNvSpPr/>
          <p:nvPr/>
        </p:nvSpPr>
        <p:spPr>
          <a:xfrm>
            <a:off x="9867858" y="2579687"/>
            <a:ext cx="1260228" cy="3217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 27001</a:t>
            </a:r>
            <a:endParaRPr lang="en-US" sz="1950" dirty="0"/>
          </a:p>
        </p:txBody>
      </p:sp>
      <p:sp>
        <p:nvSpPr>
          <p:cNvPr id="10" name="Shape 7"/>
          <p:cNvSpPr/>
          <p:nvPr/>
        </p:nvSpPr>
        <p:spPr>
          <a:xfrm>
            <a:off x="9524999" y="3130003"/>
            <a:ext cx="7772410" cy="1323501"/>
          </a:xfrm>
          <a:prstGeom prst="rect">
            <a:avLst/>
          </a:prstGeom>
          <a:solidFill>
            <a:srgbClr val="FFFFFF">
              <a:alpha val="8000"/>
            </a:srgbClr>
          </a:solidFill>
          <a:ln/>
        </p:spPr>
      </p:sp>
      <p:sp>
        <p:nvSpPr>
          <p:cNvPr id="11" name="Text 8"/>
          <p:cNvSpPr/>
          <p:nvPr/>
        </p:nvSpPr>
        <p:spPr>
          <a:xfrm>
            <a:off x="9867858" y="3377612"/>
            <a:ext cx="2137342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傳輸全程加密</a:t>
            </a:r>
            <a:endParaRPr lang="en-US" sz="2550" dirty="0"/>
          </a:p>
        </p:txBody>
      </p:sp>
      <p:sp>
        <p:nvSpPr>
          <p:cNvPr id="12" name="Text 9"/>
          <p:cNvSpPr/>
          <p:nvPr/>
        </p:nvSpPr>
        <p:spPr>
          <a:xfrm>
            <a:off x="9867858" y="3922207"/>
            <a:ext cx="943449" cy="3217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TLS 1.3</a:t>
            </a:r>
            <a:endParaRPr lang="en-US" sz="1950" dirty="0"/>
          </a:p>
        </p:txBody>
      </p:sp>
      <p:sp>
        <p:nvSpPr>
          <p:cNvPr id="13" name="Shape 10"/>
          <p:cNvSpPr/>
          <p:nvPr/>
        </p:nvSpPr>
        <p:spPr>
          <a:xfrm>
            <a:off x="9524999" y="4472523"/>
            <a:ext cx="7772410" cy="1399371"/>
          </a:xfrm>
          <a:prstGeom prst="rect">
            <a:avLst/>
          </a:prstGeom>
          <a:solidFill>
            <a:srgbClr val="FFFFFF">
              <a:alpha val="8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9867858" y="4720132"/>
            <a:ext cx="4630851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三層權限：組織／部門／個人</a:t>
            </a:r>
            <a:endParaRPr lang="en-US" sz="2550" dirty="0"/>
          </a:p>
        </p:txBody>
      </p:sp>
      <p:sp>
        <p:nvSpPr>
          <p:cNvPr id="15" name="Text 12"/>
          <p:cNvSpPr/>
          <p:nvPr/>
        </p:nvSpPr>
        <p:spPr>
          <a:xfrm>
            <a:off x="9867858" y="5264727"/>
            <a:ext cx="1316774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分鐘設定</a:t>
            </a:r>
            <a:endParaRPr lang="en-US" sz="1950" dirty="0"/>
          </a:p>
        </p:txBody>
      </p:sp>
      <p:sp>
        <p:nvSpPr>
          <p:cNvPr id="16" name="Shape 13"/>
          <p:cNvSpPr/>
          <p:nvPr/>
        </p:nvSpPr>
        <p:spPr>
          <a:xfrm>
            <a:off x="9524999" y="5890913"/>
            <a:ext cx="7772410" cy="1323501"/>
          </a:xfrm>
          <a:prstGeom prst="rect">
            <a:avLst/>
          </a:prstGeom>
          <a:solidFill>
            <a:srgbClr val="FFFFFF">
              <a:alpha val="8000"/>
            </a:srgbClr>
          </a:solidFill>
          <a:ln/>
        </p:spPr>
      </p:sp>
      <p:sp>
        <p:nvSpPr>
          <p:cNvPr id="17" name="Text 14"/>
          <p:cNvSpPr/>
          <p:nvPr/>
        </p:nvSpPr>
        <p:spPr>
          <a:xfrm>
            <a:off x="9867858" y="6138522"/>
            <a:ext cx="2849789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完整操作稽核紀錄</a:t>
            </a:r>
            <a:endParaRPr lang="en-US" sz="2550" dirty="0"/>
          </a:p>
        </p:txBody>
      </p:sp>
      <p:sp>
        <p:nvSpPr>
          <p:cNvPr id="18" name="Text 15"/>
          <p:cNvSpPr/>
          <p:nvPr/>
        </p:nvSpPr>
        <p:spPr>
          <a:xfrm>
            <a:off x="9867858" y="6683117"/>
            <a:ext cx="1122610" cy="3217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 Log</a:t>
            </a:r>
            <a:endParaRPr lang="en-US" sz="1950" dirty="0"/>
          </a:p>
        </p:txBody>
      </p:sp>
      <p:sp>
        <p:nvSpPr>
          <p:cNvPr id="19" name="Shape 16"/>
          <p:cNvSpPr/>
          <p:nvPr/>
        </p:nvSpPr>
        <p:spPr>
          <a:xfrm>
            <a:off x="9524999" y="7233433"/>
            <a:ext cx="7772410" cy="1399371"/>
          </a:xfrm>
          <a:prstGeom prst="rect">
            <a:avLst/>
          </a:prstGeom>
          <a:solidFill>
            <a:srgbClr val="FFFFFF">
              <a:alpha val="8000"/>
            </a:srgbClr>
          </a:solidFill>
          <a:ln/>
        </p:spPr>
      </p:sp>
      <p:sp>
        <p:nvSpPr>
          <p:cNvPr id="20" name="Text 17"/>
          <p:cNvSpPr/>
          <p:nvPr/>
        </p:nvSpPr>
        <p:spPr>
          <a:xfrm>
            <a:off x="9867858" y="7481042"/>
            <a:ext cx="5553471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資料可隨時匯出、停用 30 天內交付</a:t>
            </a:r>
            <a:endParaRPr lang="en-US" sz="2550" dirty="0"/>
          </a:p>
        </p:txBody>
      </p:sp>
      <p:sp>
        <p:nvSpPr>
          <p:cNvPr id="21" name="Text 18"/>
          <p:cNvSpPr/>
          <p:nvPr/>
        </p:nvSpPr>
        <p:spPr>
          <a:xfrm>
            <a:off x="9867858" y="8025637"/>
            <a:ext cx="2315822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CSV／Excel／PDF</a:t>
            </a:r>
            <a:endParaRPr lang="en-US" sz="1950" dirty="0"/>
          </a:p>
        </p:txBody>
      </p:sp>
      <p:sp>
        <p:nvSpPr>
          <p:cNvPr id="22" name="Text 19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24" name="Text 21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25" name="Text 22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C0C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3365964"/>
            <a:ext cx="17937502" cy="1323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276"/>
              </a:lnSpc>
              <a:buNone/>
            </a:pPr>
            <a:r>
              <a:rPr lang="en-US" sz="11250" b="1" dirty="0">
                <a:solidFill>
                  <a:srgbClr val="A624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1250" dirty="0"/>
          </a:p>
        </p:txBody>
      </p:sp>
      <p:sp>
        <p:nvSpPr>
          <p:cNvPr id="3" name="Text 1"/>
          <p:cNvSpPr/>
          <p:nvPr/>
        </p:nvSpPr>
        <p:spPr>
          <a:xfrm>
            <a:off x="990590" y="4937589"/>
            <a:ext cx="17937502" cy="13509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1A13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成本與成效</a:t>
            </a:r>
            <a:endParaRPr lang="en-US" sz="7200" dirty="0"/>
          </a:p>
        </p:txBody>
      </p:sp>
      <p:sp>
        <p:nvSpPr>
          <p:cNvPr id="4" name="Text 2"/>
          <p:cNvSpPr/>
          <p:nvPr/>
        </p:nvSpPr>
        <p:spPr>
          <a:xfrm>
            <a:off x="990590" y="6536222"/>
            <a:ext cx="11525250" cy="5562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省下多少、多久回本、別人做出什麼結果。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12192000" y="0"/>
            <a:ext cx="6096000" cy="10287000"/>
          </a:xfrm>
          <a:prstGeom prst="rect">
            <a:avLst/>
          </a:prstGeom>
          <a:solidFill>
            <a:srgbClr val="7F7F7F">
              <a:alpha val="8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5556" r="5556" t="0" b="0"/>
          <a:stretch/>
        </p:blipFill>
        <p:spPr>
          <a:xfrm>
            <a:off x="12192000" y="0"/>
            <a:ext cx="6096000" cy="10287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B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6663077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多套軟體 vs. 一套系統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990590" y="1928452"/>
            <a:ext cx="6663077" cy="48012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經實際客戶比對，IT 訂閱成本可省 70-80%。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990590" y="2827657"/>
            <a:ext cx="7181840" cy="667832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416277" y="3253344"/>
            <a:ext cx="6963512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spc="132" kern="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現在的各種套裝軟體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416277" y="4069824"/>
            <a:ext cx="6520379" cy="35847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5177"/>
              </a:lnSpc>
              <a:buNone/>
            </a:pPr>
            <a:r>
              <a:rPr lang="en-US" sz="210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任務協作 SaaS CRM 平台 EDM 行銷工具 線上客服系統 出勤與人事系統 會計記帳軟體 AI 訂閱 ×2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1416277" y="7862042"/>
            <a:ext cx="6963512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每月合計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416277" y="8305099"/>
            <a:ext cx="6963512" cy="8132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六筆以上帳單</a:t>
            </a:r>
            <a:endParaRPr lang="en-US" sz="4200" dirty="0"/>
          </a:p>
        </p:txBody>
      </p:sp>
      <p:sp>
        <p:nvSpPr>
          <p:cNvPr id="9" name="Shape 7"/>
          <p:cNvSpPr/>
          <p:nvPr/>
        </p:nvSpPr>
        <p:spPr>
          <a:xfrm>
            <a:off x="8553429" y="5576248"/>
            <a:ext cx="1181090" cy="1181090"/>
          </a:xfrm>
          <a:prstGeom prst="ellipse">
            <a:avLst/>
          </a:prstGeom>
          <a:solidFill>
            <a:srgbClr val="D93A52"/>
          </a:solidFill>
          <a:ln/>
        </p:spPr>
      </p:sp>
      <p:sp>
        <p:nvSpPr>
          <p:cNvPr id="10" name="Text 8"/>
          <p:cNvSpPr/>
          <p:nvPr/>
        </p:nvSpPr>
        <p:spPr>
          <a:xfrm>
            <a:off x="8515329" y="5576248"/>
            <a:ext cx="1257290" cy="12191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lnSpc>
                <a:spcPct val="86827"/>
              </a:lnSpc>
              <a:buNone/>
            </a:pPr>
            <a:r>
              <a:rPr lang="en-US" sz="6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➜</a:t>
            </a:r>
            <a:endParaRPr lang="en-US" sz="6450" dirty="0"/>
          </a:p>
        </p:txBody>
      </p:sp>
      <p:sp>
        <p:nvSpPr>
          <p:cNvPr id="11" name="Shape 9"/>
          <p:cNvSpPr/>
          <p:nvPr/>
        </p:nvSpPr>
        <p:spPr>
          <a:xfrm>
            <a:off x="10115519" y="2827657"/>
            <a:ext cx="7181891" cy="6678324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2" name="Text 10"/>
          <p:cNvSpPr/>
          <p:nvPr/>
        </p:nvSpPr>
        <p:spPr>
          <a:xfrm>
            <a:off x="10534608" y="3246747"/>
            <a:ext cx="6978083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spc="132" kern="0" dirty="0">
                <a:solidFill>
                  <a:srgbClr val="A624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3300" dirty="0"/>
          </a:p>
        </p:txBody>
      </p:sp>
      <p:sp>
        <p:nvSpPr>
          <p:cNvPr id="13" name="Text 11"/>
          <p:cNvSpPr/>
          <p:nvPr/>
        </p:nvSpPr>
        <p:spPr>
          <a:xfrm>
            <a:off x="10534608" y="4063227"/>
            <a:ext cx="6534023" cy="358471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65177"/>
              </a:lnSpc>
              <a:buNone/>
            </a:pPr>
            <a:r>
              <a:rPr lang="en-US" sz="210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大系統 71 項功能 15 種 AI 工具內建 LINE／Email 整合 台灣主機與法遵 0800 在地客服 API 與客製化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10534608" y="7868639"/>
            <a:ext cx="6978083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每月合計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10534608" y="8311696"/>
            <a:ext cx="6978083" cy="8132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2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一筆帳單</a:t>
            </a:r>
            <a:endParaRPr lang="en-US" sz="4200" dirty="0"/>
          </a:p>
        </p:txBody>
      </p:sp>
      <p:sp>
        <p:nvSpPr>
          <p:cNvPr id="16" name="Text 14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4693954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服務方案與定價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13030179" y="1409164"/>
            <a:ext cx="4693954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訂閱制・可隨時升降級・未稅新台幣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990590" y="2157041"/>
            <a:ext cx="3905250" cy="6627451"/>
          </a:xfrm>
          <a:prstGeom prst="rect">
            <a:avLst/>
          </a:prstGeom>
          <a:ln w="6597">
            <a:solidFill>
              <a:srgbClr val="E2D8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01956" y="2525568"/>
            <a:ext cx="3610768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免費方案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1301956" y="3303959"/>
            <a:ext cx="839025" cy="7239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87"/>
              </a:lnSpc>
              <a:buNone/>
            </a:pPr>
            <a:r>
              <a:rPr lang="en-US" sz="54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$0</a:t>
            </a:r>
            <a:endParaRPr lang="en-US" sz="5400" dirty="0"/>
          </a:p>
        </p:txBody>
      </p:sp>
      <p:sp>
        <p:nvSpPr>
          <p:cNvPr id="7" name="Text 5"/>
          <p:cNvSpPr/>
          <p:nvPr/>
        </p:nvSpPr>
        <p:spPr>
          <a:xfrm>
            <a:off x="2140960" y="3571153"/>
            <a:ext cx="876341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／永久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1301956" y="4161209"/>
            <a:ext cx="3380992" cy="17220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8404"/>
              </a:lnSpc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全部 71 項功能可試 進階功能 30 天 AI 一次性點數 不綁信用卡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301956" y="8056408"/>
            <a:ext cx="3610768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先驗證再決定</a:t>
            </a:r>
            <a:endParaRPr lang="en-US" sz="1950" dirty="0"/>
          </a:p>
        </p:txBody>
      </p:sp>
      <p:sp>
        <p:nvSpPr>
          <p:cNvPr id="10" name="Shape 8"/>
          <p:cNvSpPr/>
          <p:nvPr/>
        </p:nvSpPr>
        <p:spPr>
          <a:xfrm>
            <a:off x="5124429" y="2157041"/>
            <a:ext cx="3905250" cy="6627451"/>
          </a:xfrm>
          <a:prstGeom prst="rect">
            <a:avLst/>
          </a:prstGeom>
          <a:ln w="6597">
            <a:solidFill>
              <a:srgbClr val="E2D8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35796" y="2525568"/>
            <a:ext cx="3610768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經濟型</a:t>
            </a:r>
            <a:endParaRPr lang="en-US" sz="3300" dirty="0"/>
          </a:p>
        </p:txBody>
      </p:sp>
      <p:sp>
        <p:nvSpPr>
          <p:cNvPr id="12" name="Text 10"/>
          <p:cNvSpPr/>
          <p:nvPr/>
        </p:nvSpPr>
        <p:spPr>
          <a:xfrm>
            <a:off x="5435796" y="3303959"/>
            <a:ext cx="2307374" cy="7239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87"/>
              </a:lnSpc>
              <a:buNone/>
            </a:pPr>
            <a:r>
              <a:rPr lang="en-US" sz="54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$5,000</a:t>
            </a:r>
            <a:endParaRPr lang="en-US" sz="5400" dirty="0"/>
          </a:p>
        </p:txBody>
      </p:sp>
      <p:sp>
        <p:nvSpPr>
          <p:cNvPr id="13" name="Text 11"/>
          <p:cNvSpPr/>
          <p:nvPr/>
        </p:nvSpPr>
        <p:spPr>
          <a:xfrm>
            <a:off x="7609588" y="3571153"/>
            <a:ext cx="609610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／月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5435796" y="4161209"/>
            <a:ext cx="3380992" cy="17220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8404"/>
              </a:lnSpc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核心模組完整開通 基本 AI 用量 小型團隊成員數 0800 客服支援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5435796" y="8056408"/>
            <a:ext cx="3610768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10-30 人團隊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9258269" y="2157041"/>
            <a:ext cx="3905250" cy="6627451"/>
          </a:xfrm>
          <a:prstGeom prst="rect">
            <a:avLst/>
          </a:prstGeom>
          <a:solidFill>
            <a:srgbClr val="FBF7F3"/>
          </a:solidFill>
          <a:ln w="26390">
            <a:solidFill>
              <a:srgbClr val="D93A5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1432113" y="2173947"/>
            <a:ext cx="1714500" cy="482229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8" name="Text 16"/>
          <p:cNvSpPr/>
          <p:nvPr/>
        </p:nvSpPr>
        <p:spPr>
          <a:xfrm>
            <a:off x="11603563" y="2250147"/>
            <a:ext cx="1447800" cy="3679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多數客戶選擇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9589427" y="2545360"/>
            <a:ext cx="3567226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商務型</a:t>
            </a:r>
            <a:endParaRPr lang="en-US" sz="3300" dirty="0"/>
          </a:p>
        </p:txBody>
      </p:sp>
      <p:sp>
        <p:nvSpPr>
          <p:cNvPr id="20" name="Text 18"/>
          <p:cNvSpPr/>
          <p:nvPr/>
        </p:nvSpPr>
        <p:spPr>
          <a:xfrm>
            <a:off x="9589427" y="3323751"/>
            <a:ext cx="2726928" cy="7239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87"/>
              </a:lnSpc>
              <a:buNone/>
            </a:pPr>
            <a:r>
              <a:rPr lang="en-US" sz="54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$10,000</a:t>
            </a:r>
            <a:endParaRPr lang="en-US" sz="5400" dirty="0"/>
          </a:p>
        </p:txBody>
      </p:sp>
      <p:sp>
        <p:nvSpPr>
          <p:cNvPr id="21" name="Text 19"/>
          <p:cNvSpPr/>
          <p:nvPr/>
        </p:nvSpPr>
        <p:spPr>
          <a:xfrm>
            <a:off x="12144632" y="3590945"/>
            <a:ext cx="609610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／月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9589427" y="4181001"/>
            <a:ext cx="3340221" cy="17220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8404"/>
              </a:lnSpc>
              <a:buNone/>
            </a:pPr>
            <a:r>
              <a:rPr lang="en-US" sz="195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大系統全開 較高 AI 用量上限 多部門權限與報表 API 與 Webhook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9589427" y="8036615"/>
            <a:ext cx="3567226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30-100 人企業</a:t>
            </a:r>
            <a:endParaRPr lang="en-US" sz="1950" dirty="0"/>
          </a:p>
        </p:txBody>
      </p:sp>
      <p:sp>
        <p:nvSpPr>
          <p:cNvPr id="24" name="Shape 22"/>
          <p:cNvSpPr/>
          <p:nvPr/>
        </p:nvSpPr>
        <p:spPr>
          <a:xfrm>
            <a:off x="13392108" y="2157041"/>
            <a:ext cx="3905301" cy="6627451"/>
          </a:xfrm>
          <a:prstGeom prst="rect">
            <a:avLst/>
          </a:prstGeom>
          <a:solidFill>
            <a:srgbClr val="666260"/>
          </a:solidFill>
          <a:ln w="6597">
            <a:solidFill>
              <a:srgbClr val="66626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3703475" y="2525568"/>
            <a:ext cx="3610825" cy="64506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FC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旗艦型</a:t>
            </a:r>
            <a:endParaRPr lang="en-US" sz="3300" dirty="0"/>
          </a:p>
        </p:txBody>
      </p:sp>
      <p:sp>
        <p:nvSpPr>
          <p:cNvPr id="26" name="Text 24"/>
          <p:cNvSpPr/>
          <p:nvPr/>
        </p:nvSpPr>
        <p:spPr>
          <a:xfrm>
            <a:off x="13703475" y="3303959"/>
            <a:ext cx="2726928" cy="72392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987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$19,900</a:t>
            </a:r>
            <a:endParaRPr lang="en-US" sz="5400" dirty="0"/>
          </a:p>
        </p:txBody>
      </p:sp>
      <p:sp>
        <p:nvSpPr>
          <p:cNvPr id="27" name="Text 25"/>
          <p:cNvSpPr/>
          <p:nvPr/>
        </p:nvSpPr>
        <p:spPr>
          <a:xfrm>
            <a:off x="16258680" y="3571153"/>
            <a:ext cx="609610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／月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13703475" y="4161209"/>
            <a:ext cx="3381046" cy="172208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8404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最高 AI 用量與成員數 多據點與集團架構 專屬顧問協助導入 優先客製化排程</a:t>
            </a:r>
            <a:endParaRPr lang="en-US" sz="1950" dirty="0"/>
          </a:p>
        </p:txBody>
      </p:sp>
      <p:sp>
        <p:nvSpPr>
          <p:cNvPr id="29" name="Text 27"/>
          <p:cNvSpPr/>
          <p:nvPr/>
        </p:nvSpPr>
        <p:spPr>
          <a:xfrm>
            <a:off x="13703475" y="8056408"/>
            <a:ext cx="3610825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FFC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100-300 人企業</a:t>
            </a:r>
            <a:endParaRPr lang="en-US" sz="1950" dirty="0"/>
          </a:p>
        </p:txBody>
      </p:sp>
      <p:sp>
        <p:nvSpPr>
          <p:cNvPr id="30" name="Text 28"/>
          <p:cNvSpPr/>
          <p:nvPr/>
        </p:nvSpPr>
        <p:spPr>
          <a:xfrm>
            <a:off x="990590" y="9146422"/>
            <a:ext cx="17937502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客製化開發另計：NT$1,000／小時透明計價，總費用 = 開發時數 × 1,000，書面報價確認後再開工。</a:t>
            </a:r>
            <a:endParaRPr lang="en-US" sz="1950" dirty="0"/>
          </a:p>
        </p:txBody>
      </p:sp>
      <p:sp>
        <p:nvSpPr>
          <p:cNvPr id="31" name="Text 29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33" name="Text 31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B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7937502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回本試算：以 50 人公司為例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990590" y="1928452"/>
            <a:ext cx="17937502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以商務型方案 NT$10,000／月計算，數字可依實際編制調整。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990590" y="2771579"/>
            <a:ext cx="5257820" cy="326009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990590" y="2771579"/>
            <a:ext cx="5257820" cy="56078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6" name="Text 4"/>
          <p:cNvSpPr/>
          <p:nvPr/>
        </p:nvSpPr>
        <p:spPr>
          <a:xfrm>
            <a:off x="1352519" y="3208657"/>
            <a:ext cx="4987358" cy="9525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97"/>
              </a:lnSpc>
              <a:buNone/>
            </a:pPr>
            <a:r>
              <a:rPr lang="en-US" sz="72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70-80%</a:t>
            </a:r>
            <a:endParaRPr lang="en-US" sz="7200" dirty="0"/>
          </a:p>
        </p:txBody>
      </p:sp>
      <p:sp>
        <p:nvSpPr>
          <p:cNvPr id="7" name="Text 5"/>
          <p:cNvSpPr/>
          <p:nvPr/>
        </p:nvSpPr>
        <p:spPr>
          <a:xfrm>
            <a:off x="1352519" y="4256407"/>
            <a:ext cx="4987358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訂閱費下降</a:t>
            </a:r>
            <a:endParaRPr lang="en-US" sz="2550" dirty="0"/>
          </a:p>
        </p:txBody>
      </p:sp>
      <p:sp>
        <p:nvSpPr>
          <p:cNvPr id="8" name="Text 6"/>
          <p:cNvSpPr/>
          <p:nvPr/>
        </p:nvSpPr>
        <p:spPr>
          <a:xfrm>
            <a:off x="1352519" y="4858162"/>
            <a:ext cx="4669980" cy="830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674"/>
              </a:lnSpc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停掉六套以上重複訂閱，合併為一筆月費。</a:t>
            </a:r>
            <a:endParaRPr lang="en-US" sz="1950" dirty="0"/>
          </a:p>
        </p:txBody>
      </p:sp>
      <p:sp>
        <p:nvSpPr>
          <p:cNvPr id="9" name="Shape 7"/>
          <p:cNvSpPr/>
          <p:nvPr/>
        </p:nvSpPr>
        <p:spPr>
          <a:xfrm>
            <a:off x="6515090" y="2771579"/>
            <a:ext cx="5257820" cy="326009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" name="Shape 8"/>
          <p:cNvSpPr/>
          <p:nvPr/>
        </p:nvSpPr>
        <p:spPr>
          <a:xfrm>
            <a:off x="6515090" y="2771579"/>
            <a:ext cx="5257820" cy="56078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11" name="Text 9"/>
          <p:cNvSpPr/>
          <p:nvPr/>
        </p:nvSpPr>
        <p:spPr>
          <a:xfrm>
            <a:off x="6877019" y="3208657"/>
            <a:ext cx="4987358" cy="9525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97"/>
              </a:lnSpc>
              <a:buNone/>
            </a:pPr>
            <a:r>
              <a:rPr lang="en-US" sz="72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20h</a:t>
            </a:r>
            <a:endParaRPr lang="en-US" sz="7200" dirty="0"/>
          </a:p>
        </p:txBody>
      </p:sp>
      <p:sp>
        <p:nvSpPr>
          <p:cNvPr id="12" name="Text 10"/>
          <p:cNvSpPr/>
          <p:nvPr/>
        </p:nvSpPr>
        <p:spPr>
          <a:xfrm>
            <a:off x="6877019" y="4256407"/>
            <a:ext cx="4987358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每月省下的對數工時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6877019" y="4858162"/>
            <a:ext cx="4669980" cy="830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674"/>
              </a:lnSpc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老闆與主管每週 5 小時的報表拼湊時間回收。</a:t>
            </a:r>
            <a:endParaRPr lang="en-US" sz="1950" dirty="0"/>
          </a:p>
        </p:txBody>
      </p:sp>
      <p:sp>
        <p:nvSpPr>
          <p:cNvPr id="14" name="Shape 12"/>
          <p:cNvSpPr/>
          <p:nvPr/>
        </p:nvSpPr>
        <p:spPr>
          <a:xfrm>
            <a:off x="12039590" y="2771579"/>
            <a:ext cx="5257820" cy="3260096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12039590" y="2771579"/>
            <a:ext cx="5257820" cy="56078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16" name="Text 14"/>
          <p:cNvSpPr/>
          <p:nvPr/>
        </p:nvSpPr>
        <p:spPr>
          <a:xfrm>
            <a:off x="12401519" y="3208657"/>
            <a:ext cx="4987358" cy="9525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6897"/>
              </a:lnSpc>
              <a:buNone/>
            </a:pPr>
            <a:r>
              <a:rPr lang="en-US" sz="72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1-2</a:t>
            </a:r>
            <a:endParaRPr lang="en-US" sz="7200" dirty="0"/>
          </a:p>
        </p:txBody>
      </p:sp>
      <p:sp>
        <p:nvSpPr>
          <p:cNvPr id="17" name="Text 15"/>
          <p:cNvSpPr/>
          <p:nvPr/>
        </p:nvSpPr>
        <p:spPr>
          <a:xfrm>
            <a:off x="12401519" y="4256407"/>
            <a:ext cx="4987358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個月內打平月費</a:t>
            </a:r>
            <a:endParaRPr lang="en-US" sz="2550" dirty="0"/>
          </a:p>
        </p:txBody>
      </p:sp>
      <p:sp>
        <p:nvSpPr>
          <p:cNvPr id="18" name="Text 16"/>
          <p:cNvSpPr/>
          <p:nvPr/>
        </p:nvSpPr>
        <p:spPr>
          <a:xfrm>
            <a:off x="12401519" y="4858162"/>
            <a:ext cx="4669980" cy="830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674"/>
              </a:lnSpc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僅計算訂閱整併與工時回收，尚未計入業績成長。</a:t>
            </a:r>
            <a:endParaRPr lang="en-US" sz="1950" dirty="0"/>
          </a:p>
        </p:txBody>
      </p:sp>
      <p:sp>
        <p:nvSpPr>
          <p:cNvPr id="19" name="Shape 17"/>
          <p:cNvSpPr/>
          <p:nvPr/>
        </p:nvSpPr>
        <p:spPr>
          <a:xfrm>
            <a:off x="990590" y="8258247"/>
            <a:ext cx="16306820" cy="1247734"/>
          </a:xfrm>
          <a:prstGeom prst="rect">
            <a:avLst/>
          </a:prstGeom>
          <a:solidFill>
            <a:srgbClr val="666260"/>
          </a:solidFill>
          <a:ln/>
        </p:spPr>
      </p:sp>
      <p:sp>
        <p:nvSpPr>
          <p:cNvPr id="20" name="Text 18"/>
          <p:cNvSpPr/>
          <p:nvPr/>
        </p:nvSpPr>
        <p:spPr>
          <a:xfrm>
            <a:off x="1428698" y="8639247"/>
            <a:ext cx="14052096" cy="52383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321"/>
              </a:lnSpc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追不到的任務、跟丟的客戶、晚一個月才發現的逾期帳款 — 這些成本不會出現在帳單上。</a:t>
            </a:r>
            <a:endParaRPr lang="en-US" sz="2550" dirty="0"/>
          </a:p>
        </p:txBody>
      </p:sp>
      <p:sp>
        <p:nvSpPr>
          <p:cNvPr id="21" name="Text 19"/>
          <p:cNvSpPr/>
          <p:nvPr/>
        </p:nvSpPr>
        <p:spPr>
          <a:xfrm>
            <a:off x="15906852" y="8708932"/>
            <a:ext cx="1028648" cy="384464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dirty="0">
                <a:solidFill>
                  <a:srgbClr val="FFC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隱形成本</a:t>
            </a:r>
            <a:endParaRPr lang="en-US" sz="1875" dirty="0"/>
          </a:p>
        </p:txBody>
      </p:sp>
      <p:sp>
        <p:nvSpPr>
          <p:cNvPr id="22" name="Text 20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7937502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客戶導入後的實際數字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990590" y="1928452"/>
            <a:ext cx="17937502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資料來自戰國策集團服務過的企業客戶。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990590" y="2771579"/>
            <a:ext cx="5257820" cy="673440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5" name="Text 3"/>
          <p:cNvSpPr/>
          <p:nvPr/>
        </p:nvSpPr>
        <p:spPr>
          <a:xfrm>
            <a:off x="1352519" y="3171598"/>
            <a:ext cx="4987358" cy="3844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188" kern="0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電商產業</a:t>
            </a:r>
            <a:endParaRPr lang="en-US" sz="1875" dirty="0"/>
          </a:p>
        </p:txBody>
      </p:sp>
      <p:sp>
        <p:nvSpPr>
          <p:cNvPr id="6" name="Text 4"/>
          <p:cNvSpPr/>
          <p:nvPr/>
        </p:nvSpPr>
        <p:spPr>
          <a:xfrm>
            <a:off x="1352519" y="3746551"/>
            <a:ext cx="4987358" cy="5266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563"/>
              </a:lnSpc>
              <a:buNone/>
            </a:pPr>
            <a:r>
              <a:rPr lang="en-US" sz="28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客服自動化導入</a:t>
            </a:r>
            <a:endParaRPr lang="en-US" sz="2850" dirty="0"/>
          </a:p>
        </p:txBody>
      </p:sp>
      <p:sp>
        <p:nvSpPr>
          <p:cNvPr id="7" name="Shape 5"/>
          <p:cNvSpPr/>
          <p:nvPr/>
        </p:nvSpPr>
        <p:spPr>
          <a:xfrm>
            <a:off x="1352519" y="7643812"/>
            <a:ext cx="4533962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8" name="Text 6"/>
          <p:cNvSpPr/>
          <p:nvPr/>
        </p:nvSpPr>
        <p:spPr>
          <a:xfrm>
            <a:off x="1352519" y="7156017"/>
            <a:ext cx="1634388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人工客服負擔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4704412" y="7024069"/>
            <a:ext cx="1258269" cy="5625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−50%</a:t>
            </a:r>
            <a:endParaRPr lang="en-US" sz="3600" dirty="0"/>
          </a:p>
        </p:txBody>
      </p:sp>
      <p:sp>
        <p:nvSpPr>
          <p:cNvPr id="10" name="Shape 8"/>
          <p:cNvSpPr/>
          <p:nvPr/>
        </p:nvSpPr>
        <p:spPr>
          <a:xfrm>
            <a:off x="1352519" y="8422512"/>
            <a:ext cx="4533962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11" name="Text 9"/>
          <p:cNvSpPr/>
          <p:nvPr/>
        </p:nvSpPr>
        <p:spPr>
          <a:xfrm>
            <a:off x="1352519" y="7934716"/>
            <a:ext cx="1362018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客戶滿意度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4005654" y="7802768"/>
            <a:ext cx="2068909" cy="5625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85→95%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>
            <a:off x="1352519" y="8713416"/>
            <a:ext cx="1362018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訂單完成率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4704412" y="8581468"/>
            <a:ext cx="1258269" cy="5625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+12%</a:t>
            </a:r>
            <a:endParaRPr lang="en-US" sz="3600" dirty="0"/>
          </a:p>
        </p:txBody>
      </p:sp>
      <p:sp>
        <p:nvSpPr>
          <p:cNvPr id="15" name="Shape 13"/>
          <p:cNvSpPr/>
          <p:nvPr/>
        </p:nvSpPr>
        <p:spPr>
          <a:xfrm>
            <a:off x="6515090" y="2771579"/>
            <a:ext cx="5257820" cy="673440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6" name="Text 14"/>
          <p:cNvSpPr/>
          <p:nvPr/>
        </p:nvSpPr>
        <p:spPr>
          <a:xfrm>
            <a:off x="6877019" y="3171598"/>
            <a:ext cx="4987358" cy="3844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188" kern="0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服務零售</a:t>
            </a:r>
            <a:endParaRPr lang="en-US" sz="1875" dirty="0"/>
          </a:p>
        </p:txBody>
      </p:sp>
      <p:sp>
        <p:nvSpPr>
          <p:cNvPr id="17" name="Text 15"/>
          <p:cNvSpPr/>
          <p:nvPr/>
        </p:nvSpPr>
        <p:spPr>
          <a:xfrm>
            <a:off x="6877019" y="3746551"/>
            <a:ext cx="4987358" cy="5266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563"/>
              </a:lnSpc>
              <a:buNone/>
            </a:pPr>
            <a:r>
              <a:rPr lang="en-US" sz="28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行銷自動化全通路</a:t>
            </a:r>
            <a:endParaRPr lang="en-US" sz="2850" dirty="0"/>
          </a:p>
        </p:txBody>
      </p:sp>
      <p:sp>
        <p:nvSpPr>
          <p:cNvPr id="18" name="Shape 16"/>
          <p:cNvSpPr/>
          <p:nvPr/>
        </p:nvSpPr>
        <p:spPr>
          <a:xfrm>
            <a:off x="6877019" y="7643812"/>
            <a:ext cx="4533962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19" name="Text 17"/>
          <p:cNvSpPr/>
          <p:nvPr/>
        </p:nvSpPr>
        <p:spPr>
          <a:xfrm>
            <a:off x="6877019" y="7129627"/>
            <a:ext cx="1066738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回覆時間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9276515" y="6885523"/>
            <a:ext cx="2347912" cy="70113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2分→50秒</a:t>
            </a:r>
            <a:endParaRPr lang="en-US" sz="3600" dirty="0"/>
          </a:p>
        </p:txBody>
      </p:sp>
      <p:sp>
        <p:nvSpPr>
          <p:cNvPr id="21" name="Shape 19"/>
          <p:cNvSpPr/>
          <p:nvPr/>
        </p:nvSpPr>
        <p:spPr>
          <a:xfrm>
            <a:off x="6877019" y="8422512"/>
            <a:ext cx="4533962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22" name="Text 20"/>
          <p:cNvSpPr/>
          <p:nvPr/>
        </p:nvSpPr>
        <p:spPr>
          <a:xfrm>
            <a:off x="6877019" y="7934716"/>
            <a:ext cx="1362018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銷售轉化率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10228912" y="7802768"/>
            <a:ext cx="1258269" cy="5625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+15%</a:t>
            </a:r>
            <a:endParaRPr lang="en-US" sz="3600" dirty="0"/>
          </a:p>
        </p:txBody>
      </p:sp>
      <p:sp>
        <p:nvSpPr>
          <p:cNvPr id="24" name="Text 22"/>
          <p:cNvSpPr/>
          <p:nvPr/>
        </p:nvSpPr>
        <p:spPr>
          <a:xfrm>
            <a:off x="6877019" y="8713416"/>
            <a:ext cx="1362018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每月銷售額</a:t>
            </a:r>
            <a:endParaRPr lang="en-US" sz="1950" dirty="0"/>
          </a:p>
        </p:txBody>
      </p:sp>
      <p:sp>
        <p:nvSpPr>
          <p:cNvPr id="25" name="Text 23"/>
          <p:cNvSpPr/>
          <p:nvPr/>
        </p:nvSpPr>
        <p:spPr>
          <a:xfrm>
            <a:off x="10228912" y="8581468"/>
            <a:ext cx="1258269" cy="5625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+20%</a:t>
            </a:r>
            <a:endParaRPr lang="en-US" sz="3600" dirty="0"/>
          </a:p>
        </p:txBody>
      </p:sp>
      <p:sp>
        <p:nvSpPr>
          <p:cNvPr id="26" name="Shape 24"/>
          <p:cNvSpPr/>
          <p:nvPr/>
        </p:nvSpPr>
        <p:spPr>
          <a:xfrm>
            <a:off x="12039590" y="2771579"/>
            <a:ext cx="5257820" cy="673440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27" name="Text 25"/>
          <p:cNvSpPr/>
          <p:nvPr/>
        </p:nvSpPr>
        <p:spPr>
          <a:xfrm>
            <a:off x="12401519" y="3171598"/>
            <a:ext cx="4987358" cy="3844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188" kern="0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科技產業</a:t>
            </a:r>
            <a:endParaRPr lang="en-US" sz="1875" dirty="0"/>
          </a:p>
        </p:txBody>
      </p:sp>
      <p:sp>
        <p:nvSpPr>
          <p:cNvPr id="28" name="Text 26"/>
          <p:cNvSpPr/>
          <p:nvPr/>
        </p:nvSpPr>
        <p:spPr>
          <a:xfrm>
            <a:off x="12401519" y="3746551"/>
            <a:ext cx="4987358" cy="5266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563"/>
              </a:lnSpc>
              <a:buNone/>
            </a:pPr>
            <a:r>
              <a:rPr lang="en-US" sz="28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業務流程數位化六個月</a:t>
            </a:r>
            <a:endParaRPr lang="en-US" sz="2850" dirty="0"/>
          </a:p>
        </p:txBody>
      </p:sp>
      <p:sp>
        <p:nvSpPr>
          <p:cNvPr id="29" name="Shape 27"/>
          <p:cNvSpPr/>
          <p:nvPr/>
        </p:nvSpPr>
        <p:spPr>
          <a:xfrm>
            <a:off x="12401519" y="7643812"/>
            <a:ext cx="4533962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30" name="Text 28"/>
          <p:cNvSpPr/>
          <p:nvPr/>
        </p:nvSpPr>
        <p:spPr>
          <a:xfrm>
            <a:off x="12401519" y="7156017"/>
            <a:ext cx="1362018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潛在客戶數</a:t>
            </a:r>
            <a:endParaRPr lang="en-US" sz="1950" dirty="0"/>
          </a:p>
        </p:txBody>
      </p:sp>
      <p:sp>
        <p:nvSpPr>
          <p:cNvPr id="31" name="Text 29"/>
          <p:cNvSpPr/>
          <p:nvPr/>
        </p:nvSpPr>
        <p:spPr>
          <a:xfrm>
            <a:off x="15753412" y="7024069"/>
            <a:ext cx="1258269" cy="5625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+30%</a:t>
            </a:r>
            <a:endParaRPr lang="en-US" sz="3600" dirty="0"/>
          </a:p>
        </p:txBody>
      </p:sp>
      <p:sp>
        <p:nvSpPr>
          <p:cNvPr id="32" name="Shape 30"/>
          <p:cNvSpPr/>
          <p:nvPr/>
        </p:nvSpPr>
        <p:spPr>
          <a:xfrm>
            <a:off x="12401519" y="8422512"/>
            <a:ext cx="4533962" cy="9525"/>
          </a:xfrm>
          <a:prstGeom prst="rect">
            <a:avLst/>
          </a:prstGeom>
          <a:solidFill>
            <a:srgbClr val="E2D8CF"/>
          </a:solidFill>
          <a:ln/>
        </p:spPr>
      </p:sp>
      <p:sp>
        <p:nvSpPr>
          <p:cNvPr id="33" name="Text 31"/>
          <p:cNvSpPr/>
          <p:nvPr/>
        </p:nvSpPr>
        <p:spPr>
          <a:xfrm>
            <a:off x="12401519" y="7934716"/>
            <a:ext cx="1362018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跟進轉化率</a:t>
            </a:r>
            <a:endParaRPr lang="en-US" sz="1950" dirty="0"/>
          </a:p>
        </p:txBody>
      </p:sp>
      <p:sp>
        <p:nvSpPr>
          <p:cNvPr id="34" name="Text 32"/>
          <p:cNvSpPr/>
          <p:nvPr/>
        </p:nvSpPr>
        <p:spPr>
          <a:xfrm>
            <a:off x="15054653" y="7802768"/>
            <a:ext cx="2068909" cy="5625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25→40%</a:t>
            </a:r>
            <a:endParaRPr lang="en-US" sz="3600" dirty="0"/>
          </a:p>
        </p:txBody>
      </p:sp>
      <p:sp>
        <p:nvSpPr>
          <p:cNvPr id="35" name="Text 33"/>
          <p:cNvSpPr/>
          <p:nvPr/>
        </p:nvSpPr>
        <p:spPr>
          <a:xfrm>
            <a:off x="12401519" y="8713416"/>
            <a:ext cx="1362018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整體銷售額</a:t>
            </a:r>
            <a:endParaRPr lang="en-US" sz="1950" dirty="0"/>
          </a:p>
        </p:txBody>
      </p:sp>
      <p:sp>
        <p:nvSpPr>
          <p:cNvPr id="36" name="Text 34"/>
          <p:cNvSpPr/>
          <p:nvPr/>
        </p:nvSpPr>
        <p:spPr>
          <a:xfrm>
            <a:off x="15753412" y="8581468"/>
            <a:ext cx="1258269" cy="5625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+22%</a:t>
            </a:r>
            <a:endParaRPr lang="en-US" sz="3600" dirty="0"/>
          </a:p>
        </p:txBody>
      </p:sp>
      <p:sp>
        <p:nvSpPr>
          <p:cNvPr id="37" name="Text 35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38" name="Text 36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39" name="Text 37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40" name="Text 38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6662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2334913"/>
            <a:ext cx="17937502" cy="3085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525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CLIENTS</a:t>
            </a:r>
            <a:endParaRPr lang="en-US" sz="1875" dirty="0"/>
          </a:p>
        </p:txBody>
      </p:sp>
      <p:sp>
        <p:nvSpPr>
          <p:cNvPr id="3" name="Text 1"/>
          <p:cNvSpPr/>
          <p:nvPr/>
        </p:nvSpPr>
        <p:spPr>
          <a:xfrm>
            <a:off x="990590" y="2757766"/>
            <a:ext cx="17937502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30,000+ 家企業客戶的長期夥伴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990590" y="4095698"/>
            <a:ext cx="16306820" cy="2251209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</p:sp>
      <p:sp>
        <p:nvSpPr>
          <p:cNvPr id="5" name="Shape 3"/>
          <p:cNvSpPr/>
          <p:nvPr/>
        </p:nvSpPr>
        <p:spPr>
          <a:xfrm>
            <a:off x="990590" y="4095698"/>
            <a:ext cx="4062402" cy="1116095"/>
          </a:xfrm>
          <a:prstGeom prst="rect">
            <a:avLst/>
          </a:prstGeom>
          <a:solidFill>
            <a:srgbClr val="666260"/>
          </a:solidFill>
          <a:ln/>
        </p:spPr>
      </p:sp>
      <p:sp>
        <p:nvSpPr>
          <p:cNvPr id="6" name="Text 4"/>
          <p:cNvSpPr/>
          <p:nvPr/>
        </p:nvSpPr>
        <p:spPr>
          <a:xfrm>
            <a:off x="1253504" y="4419548"/>
            <a:ext cx="3536574" cy="5064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友達光電</a:t>
            </a:r>
            <a:endParaRPr lang="en-US" sz="2550" dirty="0"/>
          </a:p>
        </p:txBody>
      </p:sp>
      <p:sp>
        <p:nvSpPr>
          <p:cNvPr id="7" name="Shape 5"/>
          <p:cNvSpPr/>
          <p:nvPr/>
        </p:nvSpPr>
        <p:spPr>
          <a:xfrm>
            <a:off x="5072011" y="4095698"/>
            <a:ext cx="4062453" cy="1116095"/>
          </a:xfrm>
          <a:prstGeom prst="rect">
            <a:avLst/>
          </a:prstGeom>
          <a:solidFill>
            <a:srgbClr val="666260"/>
          </a:solidFill>
          <a:ln/>
        </p:spPr>
      </p:sp>
      <p:sp>
        <p:nvSpPr>
          <p:cNvPr id="8" name="Text 6"/>
          <p:cNvSpPr/>
          <p:nvPr/>
        </p:nvSpPr>
        <p:spPr>
          <a:xfrm>
            <a:off x="5334924" y="4419548"/>
            <a:ext cx="3536627" cy="5064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國泰金控</a:t>
            </a:r>
            <a:endParaRPr lang="en-US" sz="2550" dirty="0"/>
          </a:p>
        </p:txBody>
      </p:sp>
      <p:sp>
        <p:nvSpPr>
          <p:cNvPr id="9" name="Shape 7"/>
          <p:cNvSpPr/>
          <p:nvPr/>
        </p:nvSpPr>
        <p:spPr>
          <a:xfrm>
            <a:off x="9153483" y="4095698"/>
            <a:ext cx="4062453" cy="1116095"/>
          </a:xfrm>
          <a:prstGeom prst="rect">
            <a:avLst/>
          </a:prstGeom>
          <a:solidFill>
            <a:srgbClr val="666260"/>
          </a:solidFill>
          <a:ln/>
        </p:spPr>
      </p:sp>
      <p:sp>
        <p:nvSpPr>
          <p:cNvPr id="10" name="Text 8"/>
          <p:cNvSpPr/>
          <p:nvPr/>
        </p:nvSpPr>
        <p:spPr>
          <a:xfrm>
            <a:off x="9416396" y="4419548"/>
            <a:ext cx="3536627" cy="5064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光陽 KYMCO</a:t>
            </a:r>
            <a:endParaRPr lang="en-US" sz="2550" dirty="0"/>
          </a:p>
        </p:txBody>
      </p:sp>
      <p:sp>
        <p:nvSpPr>
          <p:cNvPr id="11" name="Shape 9"/>
          <p:cNvSpPr/>
          <p:nvPr/>
        </p:nvSpPr>
        <p:spPr>
          <a:xfrm>
            <a:off x="13234956" y="4095698"/>
            <a:ext cx="4062453" cy="1116095"/>
          </a:xfrm>
          <a:prstGeom prst="rect">
            <a:avLst/>
          </a:prstGeom>
          <a:solidFill>
            <a:srgbClr val="666260"/>
          </a:solidFill>
          <a:ln/>
        </p:spPr>
      </p:sp>
      <p:sp>
        <p:nvSpPr>
          <p:cNvPr id="12" name="Text 10"/>
          <p:cNvSpPr/>
          <p:nvPr/>
        </p:nvSpPr>
        <p:spPr>
          <a:xfrm>
            <a:off x="13497869" y="4419548"/>
            <a:ext cx="3536627" cy="5064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台南紡織</a:t>
            </a:r>
            <a:endParaRPr lang="en-US" sz="2550" dirty="0"/>
          </a:p>
        </p:txBody>
      </p:sp>
      <p:sp>
        <p:nvSpPr>
          <p:cNvPr id="13" name="Shape 11"/>
          <p:cNvSpPr/>
          <p:nvPr/>
        </p:nvSpPr>
        <p:spPr>
          <a:xfrm>
            <a:off x="990590" y="5230812"/>
            <a:ext cx="4062402" cy="1116095"/>
          </a:xfrm>
          <a:prstGeom prst="rect">
            <a:avLst/>
          </a:prstGeom>
          <a:solidFill>
            <a:srgbClr val="666260"/>
          </a:solidFill>
          <a:ln/>
        </p:spPr>
      </p:sp>
      <p:sp>
        <p:nvSpPr>
          <p:cNvPr id="14" name="Text 12"/>
          <p:cNvSpPr/>
          <p:nvPr/>
        </p:nvSpPr>
        <p:spPr>
          <a:xfrm>
            <a:off x="1253504" y="5554662"/>
            <a:ext cx="3536574" cy="5064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潤泰精密材料</a:t>
            </a:r>
            <a:endParaRPr lang="en-US" sz="2550" dirty="0"/>
          </a:p>
        </p:txBody>
      </p:sp>
      <p:sp>
        <p:nvSpPr>
          <p:cNvPr id="15" name="Shape 13"/>
          <p:cNvSpPr/>
          <p:nvPr/>
        </p:nvSpPr>
        <p:spPr>
          <a:xfrm>
            <a:off x="5072011" y="5230812"/>
            <a:ext cx="4062453" cy="1116095"/>
          </a:xfrm>
          <a:prstGeom prst="rect">
            <a:avLst/>
          </a:prstGeom>
          <a:solidFill>
            <a:srgbClr val="666260"/>
          </a:solidFill>
          <a:ln/>
        </p:spPr>
      </p:sp>
      <p:sp>
        <p:nvSpPr>
          <p:cNvPr id="16" name="Text 14"/>
          <p:cNvSpPr/>
          <p:nvPr/>
        </p:nvSpPr>
        <p:spPr>
          <a:xfrm>
            <a:off x="5334924" y="5554662"/>
            <a:ext cx="3536627" cy="5064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特力屋</a:t>
            </a:r>
            <a:endParaRPr lang="en-US" sz="2550" dirty="0"/>
          </a:p>
        </p:txBody>
      </p:sp>
      <p:sp>
        <p:nvSpPr>
          <p:cNvPr id="17" name="Shape 15"/>
          <p:cNvSpPr/>
          <p:nvPr/>
        </p:nvSpPr>
        <p:spPr>
          <a:xfrm>
            <a:off x="9153483" y="5230812"/>
            <a:ext cx="4062453" cy="1116095"/>
          </a:xfrm>
          <a:prstGeom prst="rect">
            <a:avLst/>
          </a:prstGeom>
          <a:solidFill>
            <a:srgbClr val="666260"/>
          </a:solidFill>
          <a:ln/>
        </p:spPr>
      </p:sp>
      <p:sp>
        <p:nvSpPr>
          <p:cNvPr id="18" name="Text 16"/>
          <p:cNvSpPr/>
          <p:nvPr/>
        </p:nvSpPr>
        <p:spPr>
          <a:xfrm>
            <a:off x="9416396" y="5554662"/>
            <a:ext cx="3536627" cy="5064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遠雄建設</a:t>
            </a:r>
            <a:endParaRPr lang="en-US" sz="2550" dirty="0"/>
          </a:p>
        </p:txBody>
      </p:sp>
      <p:sp>
        <p:nvSpPr>
          <p:cNvPr id="19" name="Shape 17"/>
          <p:cNvSpPr/>
          <p:nvPr/>
        </p:nvSpPr>
        <p:spPr>
          <a:xfrm>
            <a:off x="13234956" y="5230812"/>
            <a:ext cx="4062453" cy="1116095"/>
          </a:xfrm>
          <a:prstGeom prst="rect">
            <a:avLst/>
          </a:prstGeom>
          <a:solidFill>
            <a:srgbClr val="666260"/>
          </a:solidFill>
          <a:ln/>
        </p:spPr>
      </p:sp>
      <p:sp>
        <p:nvSpPr>
          <p:cNvPr id="20" name="Text 18"/>
          <p:cNvSpPr/>
          <p:nvPr/>
        </p:nvSpPr>
        <p:spPr>
          <a:xfrm>
            <a:off x="13497869" y="5554662"/>
            <a:ext cx="3536627" cy="50649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algn="ctr" indent="0" marL="0">
              <a:buNone/>
            </a:pPr>
            <a:r>
              <a:rPr lang="en-US" sz="2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國立臺灣大學</a:t>
            </a:r>
            <a:endParaRPr lang="en-US" sz="2550" dirty="0"/>
          </a:p>
        </p:txBody>
      </p:sp>
      <p:sp>
        <p:nvSpPr>
          <p:cNvPr id="21" name="Text 19"/>
          <p:cNvSpPr/>
          <p:nvPr/>
        </p:nvSpPr>
        <p:spPr>
          <a:xfrm>
            <a:off x="5554964" y="6804086"/>
            <a:ext cx="1528479" cy="8572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86827"/>
              </a:lnSpc>
              <a:buNone/>
            </a:pPr>
            <a:r>
              <a:rPr lang="en-US" sz="6450" b="1" dirty="0">
                <a:solidFill>
                  <a:srgbClr val="FFC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26+</a:t>
            </a:r>
            <a:endParaRPr lang="en-US" sz="6450" dirty="0"/>
          </a:p>
        </p:txBody>
      </p:sp>
      <p:sp>
        <p:nvSpPr>
          <p:cNvPr id="22" name="Text 20"/>
          <p:cNvSpPr/>
          <p:nvPr/>
        </p:nvSpPr>
        <p:spPr>
          <a:xfrm>
            <a:off x="5292402" y="7699426"/>
            <a:ext cx="2053601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年在地服務經驗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8558830" y="6804086"/>
            <a:ext cx="1214922" cy="8572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86827"/>
              </a:lnSpc>
              <a:buNone/>
            </a:pPr>
            <a:r>
              <a:rPr lang="en-US" sz="6450" b="1" dirty="0">
                <a:solidFill>
                  <a:srgbClr val="FFC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4.8</a:t>
            </a:r>
            <a:endParaRPr lang="en-US" sz="6450" dirty="0"/>
          </a:p>
        </p:txBody>
      </p:sp>
      <p:sp>
        <p:nvSpPr>
          <p:cNvPr id="24" name="Text 22"/>
          <p:cNvSpPr/>
          <p:nvPr/>
        </p:nvSpPr>
        <p:spPr>
          <a:xfrm>
            <a:off x="8318595" y="7699426"/>
            <a:ext cx="1695393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／5 客戶評分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10988811" y="6804086"/>
            <a:ext cx="2004502" cy="8572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lnSpc>
                <a:spcPct val="86827"/>
              </a:lnSpc>
              <a:buNone/>
            </a:pPr>
            <a:r>
              <a:rPr lang="en-US" sz="6450" b="1" dirty="0">
                <a:solidFill>
                  <a:srgbClr val="FFC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</a:t>
            </a:r>
            <a:endParaRPr lang="en-US" sz="6450" dirty="0"/>
          </a:p>
        </p:txBody>
      </p:sp>
      <p:sp>
        <p:nvSpPr>
          <p:cNvPr id="26" name="Text 24"/>
          <p:cNvSpPr/>
          <p:nvPr/>
        </p:nvSpPr>
        <p:spPr>
          <a:xfrm>
            <a:off x="11257612" y="7699426"/>
            <a:ext cx="1466850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年創立至今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7937502" cy="3085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525" kern="0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COMPANY</a:t>
            </a:r>
            <a:endParaRPr lang="en-US" sz="1875" dirty="0"/>
          </a:p>
        </p:txBody>
      </p:sp>
      <p:sp>
        <p:nvSpPr>
          <p:cNvPr id="3" name="Text 1"/>
          <p:cNvSpPr/>
          <p:nvPr/>
        </p:nvSpPr>
        <p:spPr>
          <a:xfrm>
            <a:off x="990590" y="1337211"/>
            <a:ext cx="17937502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戰國策集團 NSS Group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90590" y="2370323"/>
            <a:ext cx="14716124" cy="10743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 年創立，從網域與虛擬主機起家，26 年來陪伴台灣 30,000+ 家企業數位化。旗下涵蓋主機雲端、網頁設計、網路行銷、AI 系統與企業教育訓練 — 管理王由集團旗下 AI.com.tw 開發與維運。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990590" y="3863707"/>
            <a:ext cx="3905250" cy="1883558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6" name="Text 4"/>
          <p:cNvSpPr/>
          <p:nvPr/>
        </p:nvSpPr>
        <p:spPr>
          <a:xfrm>
            <a:off x="1295359" y="4187546"/>
            <a:ext cx="3625283" cy="8191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50"/>
              </a:lnSpc>
              <a:buNone/>
            </a:pPr>
            <a:r>
              <a:rPr lang="en-US" sz="61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</a:t>
            </a:r>
            <a:endParaRPr lang="en-US" sz="6150" dirty="0"/>
          </a:p>
        </p:txBody>
      </p:sp>
      <p:sp>
        <p:nvSpPr>
          <p:cNvPr id="7" name="Text 5"/>
          <p:cNvSpPr/>
          <p:nvPr/>
        </p:nvSpPr>
        <p:spPr>
          <a:xfrm>
            <a:off x="1295359" y="5063867"/>
            <a:ext cx="3625283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年創立至今 26 年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5124429" y="3863707"/>
            <a:ext cx="3905250" cy="1883558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9" name="Text 7"/>
          <p:cNvSpPr/>
          <p:nvPr/>
        </p:nvSpPr>
        <p:spPr>
          <a:xfrm>
            <a:off x="5429198" y="4187546"/>
            <a:ext cx="3625283" cy="8191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50"/>
              </a:lnSpc>
              <a:buNone/>
            </a:pPr>
            <a:r>
              <a:rPr lang="en-US" sz="61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30,000+</a:t>
            </a:r>
            <a:endParaRPr lang="en-US" sz="6150" dirty="0"/>
          </a:p>
        </p:txBody>
      </p:sp>
      <p:sp>
        <p:nvSpPr>
          <p:cNvPr id="10" name="Text 8"/>
          <p:cNvSpPr/>
          <p:nvPr/>
        </p:nvSpPr>
        <p:spPr>
          <a:xfrm>
            <a:off x="5429198" y="5063867"/>
            <a:ext cx="3625283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企業客戶</a:t>
            </a:r>
            <a:endParaRPr lang="en-US" sz="1950" dirty="0"/>
          </a:p>
        </p:txBody>
      </p:sp>
      <p:sp>
        <p:nvSpPr>
          <p:cNvPr id="11" name="Shape 9"/>
          <p:cNvSpPr/>
          <p:nvPr/>
        </p:nvSpPr>
        <p:spPr>
          <a:xfrm>
            <a:off x="9258269" y="3863707"/>
            <a:ext cx="3905250" cy="1883558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2" name="Text 10"/>
          <p:cNvSpPr/>
          <p:nvPr/>
        </p:nvSpPr>
        <p:spPr>
          <a:xfrm>
            <a:off x="9563038" y="4187546"/>
            <a:ext cx="3625283" cy="8191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50"/>
              </a:lnSpc>
              <a:buNone/>
            </a:pPr>
            <a:r>
              <a:rPr lang="en-US" sz="61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150" dirty="0"/>
          </a:p>
        </p:txBody>
      </p:sp>
      <p:sp>
        <p:nvSpPr>
          <p:cNvPr id="13" name="Text 11"/>
          <p:cNvSpPr/>
          <p:nvPr/>
        </p:nvSpPr>
        <p:spPr>
          <a:xfrm>
            <a:off x="9563038" y="5063867"/>
            <a:ext cx="3625283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個集團品牌網站</a:t>
            </a:r>
            <a:endParaRPr lang="en-US" sz="1950" dirty="0"/>
          </a:p>
        </p:txBody>
      </p:sp>
      <p:sp>
        <p:nvSpPr>
          <p:cNvPr id="14" name="Shape 12"/>
          <p:cNvSpPr/>
          <p:nvPr/>
        </p:nvSpPr>
        <p:spPr>
          <a:xfrm>
            <a:off x="13392108" y="3863707"/>
            <a:ext cx="3905301" cy="1883558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5" name="Text 13"/>
          <p:cNvSpPr/>
          <p:nvPr/>
        </p:nvSpPr>
        <p:spPr>
          <a:xfrm>
            <a:off x="13696877" y="4187546"/>
            <a:ext cx="3625340" cy="8191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87050"/>
              </a:lnSpc>
              <a:buNone/>
            </a:pPr>
            <a:r>
              <a:rPr lang="en-US" sz="61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365</a:t>
            </a:r>
            <a:endParaRPr lang="en-US" sz="6150" dirty="0"/>
          </a:p>
        </p:txBody>
      </p:sp>
      <p:sp>
        <p:nvSpPr>
          <p:cNvPr id="16" name="Text 14"/>
          <p:cNvSpPr/>
          <p:nvPr/>
        </p:nvSpPr>
        <p:spPr>
          <a:xfrm>
            <a:off x="13696877" y="5063867"/>
            <a:ext cx="3625340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天服務專線</a:t>
            </a:r>
            <a:endParaRPr lang="en-US" sz="1950" dirty="0"/>
          </a:p>
        </p:txBody>
      </p:sp>
      <p:sp>
        <p:nvSpPr>
          <p:cNvPr id="17" name="Shape 15"/>
          <p:cNvSpPr/>
          <p:nvPr/>
        </p:nvSpPr>
        <p:spPr>
          <a:xfrm>
            <a:off x="990590" y="6204445"/>
            <a:ext cx="5270500" cy="36286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18" name="Text 16"/>
          <p:cNvSpPr/>
          <p:nvPr/>
        </p:nvSpPr>
        <p:spPr>
          <a:xfrm>
            <a:off x="990590" y="6450249"/>
            <a:ext cx="5797550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雲端與主機</a:t>
            </a:r>
            <a:endParaRPr lang="en-US" sz="2550" dirty="0"/>
          </a:p>
        </p:txBody>
      </p:sp>
      <p:sp>
        <p:nvSpPr>
          <p:cNvPr id="19" name="Text 17"/>
          <p:cNvSpPr/>
          <p:nvPr/>
        </p:nvSpPr>
        <p:spPr>
          <a:xfrm>
            <a:off x="990590" y="7013915"/>
            <a:ext cx="5428615" cy="4343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674"/>
              </a:lnSpc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台灣雙機房、SSL 憑證、資安服務</a:t>
            </a:r>
            <a:endParaRPr lang="en-US" sz="1950" dirty="0"/>
          </a:p>
        </p:txBody>
      </p:sp>
      <p:sp>
        <p:nvSpPr>
          <p:cNvPr id="20" name="Shape 18"/>
          <p:cNvSpPr/>
          <p:nvPr/>
        </p:nvSpPr>
        <p:spPr>
          <a:xfrm>
            <a:off x="6508698" y="6204445"/>
            <a:ext cx="5270552" cy="36286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21" name="Text 19"/>
          <p:cNvSpPr/>
          <p:nvPr/>
        </p:nvSpPr>
        <p:spPr>
          <a:xfrm>
            <a:off x="6508698" y="6450249"/>
            <a:ext cx="5797607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行銷與電商</a:t>
            </a:r>
            <a:endParaRPr lang="en-US" sz="2550" dirty="0"/>
          </a:p>
        </p:txBody>
      </p:sp>
      <p:sp>
        <p:nvSpPr>
          <p:cNvPr id="22" name="Text 20"/>
          <p:cNvSpPr/>
          <p:nvPr/>
        </p:nvSpPr>
        <p:spPr>
          <a:xfrm>
            <a:off x="6508698" y="7013915"/>
            <a:ext cx="5428668" cy="4343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674"/>
              </a:lnSpc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SEO、社群代操、金流與網路開店</a:t>
            </a:r>
            <a:endParaRPr lang="en-US" sz="1950" dirty="0"/>
          </a:p>
        </p:txBody>
      </p:sp>
      <p:sp>
        <p:nvSpPr>
          <p:cNvPr id="23" name="Shape 21"/>
          <p:cNvSpPr/>
          <p:nvPr/>
        </p:nvSpPr>
        <p:spPr>
          <a:xfrm>
            <a:off x="12026858" y="6204445"/>
            <a:ext cx="5270500" cy="36286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24" name="Text 22"/>
          <p:cNvSpPr/>
          <p:nvPr/>
        </p:nvSpPr>
        <p:spPr>
          <a:xfrm>
            <a:off x="12026858" y="6450249"/>
            <a:ext cx="5797550" cy="5065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與教育訓練</a:t>
            </a:r>
            <a:endParaRPr lang="en-US" sz="2550" dirty="0"/>
          </a:p>
        </p:txBody>
      </p:sp>
      <p:sp>
        <p:nvSpPr>
          <p:cNvPr id="25" name="Text 23"/>
          <p:cNvSpPr/>
          <p:nvPr/>
        </p:nvSpPr>
        <p:spPr>
          <a:xfrm>
            <a:off x="12026858" y="7013915"/>
            <a:ext cx="5428615" cy="4343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674"/>
              </a:lnSpc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管理王、AI 客服、RPA、戰勝學院</a:t>
            </a:r>
            <a:endParaRPr lang="en-US" sz="1950" dirty="0"/>
          </a:p>
        </p:txBody>
      </p:sp>
      <p:sp>
        <p:nvSpPr>
          <p:cNvPr id="26" name="Text 24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B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4023405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知名品牌客戶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13830269" y="1409164"/>
            <a:ext cx="3813855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餐旅・宗教・交通・運動用品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990590" y="2118952"/>
            <a:ext cx="3933804" cy="359826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462161" y="4296043"/>
            <a:ext cx="990610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晶華酒店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114894" y="2118952"/>
            <a:ext cx="3933856" cy="359826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6517" y="4181722"/>
            <a:ext cx="990610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哈佛建診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9239249" y="2118952"/>
            <a:ext cx="3933804" cy="359826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596552" y="4019828"/>
            <a:ext cx="1219200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北港朝天宮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13363554" y="2118952"/>
            <a:ext cx="3933856" cy="359826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4835177" y="4324597"/>
            <a:ext cx="990610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飛狗巴士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990590" y="5907716"/>
            <a:ext cx="3933804" cy="359826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960939" y="7961003"/>
            <a:ext cx="199310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台灣亞瑟士 ASICS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114894" y="5907716"/>
            <a:ext cx="3933856" cy="359826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6517" y="7961003"/>
            <a:ext cx="990610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彩虹先進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9239249" y="5907716"/>
            <a:ext cx="3933804" cy="359826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325999" y="7956210"/>
            <a:ext cx="1760254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明華園文化事業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13363554" y="5907716"/>
            <a:ext cx="3933856" cy="359826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4835177" y="7822870"/>
            <a:ext cx="990610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南港輪胎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B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6035051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製造與消費品牌客戶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14630409" y="1409164"/>
            <a:ext cx="2933700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製造・珠寶・食品飲料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990590" y="2118952"/>
            <a:ext cx="3933804" cy="359826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058967" y="4296043"/>
            <a:ext cx="1797050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歌林企業 KOLIN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5114894" y="2118952"/>
            <a:ext cx="3933856" cy="359826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6517" y="4057918"/>
            <a:ext cx="990610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金生金飾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9239249" y="2118952"/>
            <a:ext cx="3933804" cy="359826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077556" y="4167445"/>
            <a:ext cx="225714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MIRROR 皇宣緣珠寶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13363554" y="2118952"/>
            <a:ext cx="3933856" cy="359826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4949446" y="4034105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養樂多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990590" y="5907716"/>
            <a:ext cx="3933804" cy="359826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462161" y="7956210"/>
            <a:ext cx="990610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金陵蛋糕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5114894" y="5907716"/>
            <a:ext cx="3933856" cy="359826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6517" y="7956210"/>
            <a:ext cx="990610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小林煎餅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9239249" y="5907716"/>
            <a:ext cx="3933804" cy="359826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451749" y="7956210"/>
            <a:ext cx="150880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爭鮮迴轉壽司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13363554" y="5907716"/>
            <a:ext cx="3933856" cy="3598264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4720856" y="8113362"/>
            <a:ext cx="1219200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鬥牛士餐飲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B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4693954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藝文與媒體客戶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13830269" y="1409164"/>
            <a:ext cx="3813855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美術館・藝文單位・年度盛事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990590" y="2118952"/>
            <a:ext cx="5295910" cy="5967917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028919" y="5509449"/>
            <a:ext cx="1219200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朱銘美術館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496019" y="2118952"/>
            <a:ext cx="5295910" cy="5967917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63847" y="5509449"/>
            <a:ext cx="1760254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台北當代藝術館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2001448" y="2118952"/>
            <a:ext cx="5295962" cy="5967917"/>
          </a:xfrm>
          <a:prstGeom prst="rect">
            <a:avLst/>
          </a:prstGeom>
          <a:solidFill>
            <a:srgbClr val="FFFFFF"/>
          </a:solidFill>
          <a:ln w="6597">
            <a:solidFill>
              <a:srgbClr val="E2D8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3769276" y="5509449"/>
            <a:ext cx="1760254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金馬獎官方網站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990590" y="8410709"/>
            <a:ext cx="16306820" cy="109527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1" name="Shape 9"/>
          <p:cNvSpPr/>
          <p:nvPr/>
        </p:nvSpPr>
        <p:spPr>
          <a:xfrm>
            <a:off x="990590" y="8410709"/>
            <a:ext cx="75870" cy="1095272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2" name="Text 10"/>
          <p:cNvSpPr/>
          <p:nvPr/>
        </p:nvSpPr>
        <p:spPr>
          <a:xfrm>
            <a:off x="1447460" y="8715509"/>
            <a:ext cx="15958154" cy="52377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0321"/>
              </a:lnSpc>
              <a:buNone/>
            </a:pPr>
            <a:r>
              <a:rPr lang="en-US" sz="255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從年度盛事的官網流量高峰，到美術館全年不中斷的展覽資訊 — 26 年來，這些單位把穩定度交給戰國策。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6662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7937502" cy="3085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525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LISTED CLIENTS</a:t>
            </a:r>
            <a:endParaRPr lang="en-US" sz="1875" dirty="0"/>
          </a:p>
        </p:txBody>
      </p:sp>
      <p:sp>
        <p:nvSpPr>
          <p:cNvPr id="3" name="Text 1"/>
          <p:cNvSpPr/>
          <p:nvPr/>
        </p:nvSpPr>
        <p:spPr>
          <a:xfrm>
            <a:off x="990590" y="1337211"/>
            <a:ext cx="17937502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客戶橫跨 12 個產業、逾 40 家上市櫃公司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990590" y="2675144"/>
            <a:ext cx="5270500" cy="3291588"/>
          </a:xfrm>
          <a:prstGeom prst="rect">
            <a:avLst/>
          </a:prstGeom>
          <a:ln w="6597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21027" y="2986510"/>
            <a:ext cx="5070588" cy="5362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FC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科技 / 電子 / 光電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1321027" y="3598883"/>
            <a:ext cx="4747914" cy="8800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8404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家上市櫃公司 股票代號 2379、2454、2414、2409…</a:t>
            </a:r>
            <a:endParaRPr lang="en-US" sz="1950" dirty="0"/>
          </a:p>
        </p:txBody>
      </p:sp>
      <p:sp>
        <p:nvSpPr>
          <p:cNvPr id="7" name="Shape 5"/>
          <p:cNvSpPr/>
          <p:nvPr/>
        </p:nvSpPr>
        <p:spPr>
          <a:xfrm>
            <a:off x="6508698" y="2675144"/>
            <a:ext cx="5270552" cy="3291588"/>
          </a:xfrm>
          <a:prstGeom prst="rect">
            <a:avLst/>
          </a:prstGeom>
          <a:ln w="6597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39135" y="2986510"/>
            <a:ext cx="5070645" cy="5362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FC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製造 / 工業</a:t>
            </a:r>
            <a:endParaRPr lang="en-US" sz="2700" dirty="0"/>
          </a:p>
        </p:txBody>
      </p:sp>
      <p:sp>
        <p:nvSpPr>
          <p:cNvPr id="9" name="Text 7"/>
          <p:cNvSpPr/>
          <p:nvPr/>
        </p:nvSpPr>
        <p:spPr>
          <a:xfrm>
            <a:off x="6839135" y="3598883"/>
            <a:ext cx="4747967" cy="8800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8404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家上市櫃公司 股票代號 1440、1108、2101、2308…</a:t>
            </a:r>
            <a:endParaRPr lang="en-US" sz="1950" dirty="0"/>
          </a:p>
        </p:txBody>
      </p:sp>
      <p:sp>
        <p:nvSpPr>
          <p:cNvPr id="10" name="Shape 8"/>
          <p:cNvSpPr/>
          <p:nvPr/>
        </p:nvSpPr>
        <p:spPr>
          <a:xfrm>
            <a:off x="12026858" y="2675144"/>
            <a:ext cx="5270500" cy="3291588"/>
          </a:xfrm>
          <a:prstGeom prst="rect">
            <a:avLst/>
          </a:prstGeom>
          <a:ln w="6597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357296" y="2986510"/>
            <a:ext cx="5070588" cy="5362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FC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金融 / 證券 / 投資</a:t>
            </a:r>
            <a:endParaRPr lang="en-US" sz="2700" dirty="0"/>
          </a:p>
        </p:txBody>
      </p:sp>
      <p:sp>
        <p:nvSpPr>
          <p:cNvPr id="12" name="Text 10"/>
          <p:cNvSpPr/>
          <p:nvPr/>
        </p:nvSpPr>
        <p:spPr>
          <a:xfrm>
            <a:off x="12357296" y="3598883"/>
            <a:ext cx="4747914" cy="8800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8404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家金控與證券 股票代號 2891、2890、2882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990590" y="6214340"/>
            <a:ext cx="5270500" cy="3291640"/>
          </a:xfrm>
          <a:prstGeom prst="rect">
            <a:avLst/>
          </a:prstGeom>
          <a:ln w="6597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321027" y="6525707"/>
            <a:ext cx="5070588" cy="5362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FC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食品 / 餐飲 / 零售</a:t>
            </a:r>
            <a:endParaRPr lang="en-US" sz="2700" dirty="0"/>
          </a:p>
        </p:txBody>
      </p:sp>
      <p:sp>
        <p:nvSpPr>
          <p:cNvPr id="15" name="Text 13"/>
          <p:cNvSpPr/>
          <p:nvPr/>
        </p:nvSpPr>
        <p:spPr>
          <a:xfrm>
            <a:off x="1321027" y="7138080"/>
            <a:ext cx="4747914" cy="8800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8404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統一、卜蜂、爭鮮、鬥牛士、養樂多 連鎖門市與餐旅集團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508698" y="6214340"/>
            <a:ext cx="5270552" cy="3291640"/>
          </a:xfrm>
          <a:prstGeom prst="rect">
            <a:avLst/>
          </a:prstGeom>
          <a:ln w="6597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839135" y="6525707"/>
            <a:ext cx="5070645" cy="5362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FC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精品 / 時尚</a:t>
            </a:r>
            <a:endParaRPr lang="en-US" sz="2700" dirty="0"/>
          </a:p>
        </p:txBody>
      </p:sp>
      <p:sp>
        <p:nvSpPr>
          <p:cNvPr id="18" name="Text 16"/>
          <p:cNvSpPr/>
          <p:nvPr/>
        </p:nvSpPr>
        <p:spPr>
          <a:xfrm>
            <a:off x="6839135" y="7138080"/>
            <a:ext cx="4747967" cy="8800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8404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路威酩軒精品集團 LVMH 國際時尚品牌台灣分公司</a:t>
            </a:r>
            <a:endParaRPr lang="en-US" sz="1950" dirty="0"/>
          </a:p>
        </p:txBody>
      </p:sp>
      <p:sp>
        <p:nvSpPr>
          <p:cNvPr id="19" name="Shape 17"/>
          <p:cNvSpPr/>
          <p:nvPr/>
        </p:nvSpPr>
        <p:spPr>
          <a:xfrm>
            <a:off x="12026858" y="6214340"/>
            <a:ext cx="5270500" cy="3291640"/>
          </a:xfrm>
          <a:prstGeom prst="rect">
            <a:avLst/>
          </a:prstGeom>
          <a:ln w="6597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12357296" y="6525707"/>
            <a:ext cx="5070588" cy="5362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FFC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藝文 / 教育 / 公部門</a:t>
            </a:r>
            <a:endParaRPr lang="en-US" sz="2700" dirty="0"/>
          </a:p>
        </p:txBody>
      </p:sp>
      <p:sp>
        <p:nvSpPr>
          <p:cNvPr id="21" name="Text 19"/>
          <p:cNvSpPr/>
          <p:nvPr/>
        </p:nvSpPr>
        <p:spPr>
          <a:xfrm>
            <a:off x="12357296" y="7138080"/>
            <a:ext cx="4747914" cy="8800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48404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金馬獎、台北當代藝術館、朱銘美術館 政府部門與學校單位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7937502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客戶怎麼說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990590" y="1928452"/>
            <a:ext cx="17937502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摘自戰國策集團官網客戶證言</a:t>
            </a:r>
            <a:endParaRPr lang="en-US" sz="2100" dirty="0"/>
          </a:p>
        </p:txBody>
      </p:sp>
      <p:sp>
        <p:nvSpPr>
          <p:cNvPr id="4" name="Shape 2"/>
          <p:cNvSpPr/>
          <p:nvPr/>
        </p:nvSpPr>
        <p:spPr>
          <a:xfrm>
            <a:off x="990590" y="2771579"/>
            <a:ext cx="8020070" cy="378629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5" name="Shape 3"/>
          <p:cNvSpPr/>
          <p:nvPr/>
        </p:nvSpPr>
        <p:spPr>
          <a:xfrm>
            <a:off x="990590" y="2771579"/>
            <a:ext cx="75870" cy="3786290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6" name="Text 4"/>
          <p:cNvSpPr/>
          <p:nvPr/>
        </p:nvSpPr>
        <p:spPr>
          <a:xfrm>
            <a:off x="1466479" y="3133508"/>
            <a:ext cx="7358487" cy="169538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5921"/>
              </a:lnSpc>
              <a:buNone/>
            </a:pPr>
            <a:r>
              <a:rPr lang="en-US" sz="30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「Crystal 和 Shawn 能即時針對我們的需求提出對應方案，回覆速度很快，把方案調整到符合公司需求。」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1466479" y="5836382"/>
            <a:ext cx="7858578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美商安司雅有限公司台灣分公司 Christina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9277340" y="2771579"/>
            <a:ext cx="8020070" cy="3786290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9" name="Shape 7"/>
          <p:cNvSpPr/>
          <p:nvPr/>
        </p:nvSpPr>
        <p:spPr>
          <a:xfrm>
            <a:off x="9277340" y="2771579"/>
            <a:ext cx="75870" cy="3786290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0" name="Text 8"/>
          <p:cNvSpPr/>
          <p:nvPr/>
        </p:nvSpPr>
        <p:spPr>
          <a:xfrm>
            <a:off x="9753229" y="3133508"/>
            <a:ext cx="7858578" cy="5905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5921"/>
              </a:lnSpc>
              <a:buNone/>
            </a:pPr>
            <a:r>
              <a:rPr lang="en-US" sz="30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「效率佳，十分滿意。」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9753229" y="5836382"/>
            <a:ext cx="7858578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個人客戶 羅先生</a:t>
            </a:r>
            <a:endParaRPr lang="en-US" sz="1950" dirty="0"/>
          </a:p>
        </p:txBody>
      </p:sp>
      <p:sp>
        <p:nvSpPr>
          <p:cNvPr id="12" name="Shape 10"/>
          <p:cNvSpPr/>
          <p:nvPr/>
        </p:nvSpPr>
        <p:spPr>
          <a:xfrm>
            <a:off x="990590" y="6824549"/>
            <a:ext cx="8020070" cy="268143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3" name="Shape 11"/>
          <p:cNvSpPr/>
          <p:nvPr/>
        </p:nvSpPr>
        <p:spPr>
          <a:xfrm>
            <a:off x="990590" y="6824549"/>
            <a:ext cx="75870" cy="2681432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4" name="Text 12"/>
          <p:cNvSpPr/>
          <p:nvPr/>
        </p:nvSpPr>
        <p:spPr>
          <a:xfrm>
            <a:off x="1466479" y="7186478"/>
            <a:ext cx="7858578" cy="5905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5921"/>
              </a:lnSpc>
              <a:buNone/>
            </a:pPr>
            <a:r>
              <a:rPr lang="en-US" sz="30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「很有誠信的公司。」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1466479" y="8784493"/>
            <a:ext cx="7858578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桃園市私立奧爾堡幼兒園 羅先生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9277340" y="6824549"/>
            <a:ext cx="8020070" cy="2681432"/>
          </a:xfrm>
          <a:prstGeom prst="rect">
            <a:avLst/>
          </a:prstGeom>
          <a:solidFill>
            <a:srgbClr val="FBF7F3"/>
          </a:solidFill>
          <a:ln/>
        </p:spPr>
      </p:sp>
      <p:sp>
        <p:nvSpPr>
          <p:cNvPr id="17" name="Shape 15"/>
          <p:cNvSpPr/>
          <p:nvPr/>
        </p:nvSpPr>
        <p:spPr>
          <a:xfrm>
            <a:off x="9277340" y="6824549"/>
            <a:ext cx="75870" cy="2681432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18" name="Text 16"/>
          <p:cNvSpPr/>
          <p:nvPr/>
        </p:nvSpPr>
        <p:spPr>
          <a:xfrm>
            <a:off x="9753229" y="7186478"/>
            <a:ext cx="7858578" cy="59052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25921"/>
              </a:lnSpc>
              <a:buNone/>
            </a:pPr>
            <a:r>
              <a:rPr lang="en-US" sz="30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「服務專業有效率。」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9753229" y="8784493"/>
            <a:ext cx="7858578" cy="39765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個人客戶 李先生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C0C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3365964"/>
            <a:ext cx="17937502" cy="1323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78276"/>
              </a:lnSpc>
              <a:buNone/>
            </a:pPr>
            <a:r>
              <a:rPr lang="en-US" sz="11250" b="1" dirty="0">
                <a:solidFill>
                  <a:srgbClr val="A624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1250" dirty="0"/>
          </a:p>
        </p:txBody>
      </p:sp>
      <p:sp>
        <p:nvSpPr>
          <p:cNvPr id="3" name="Text 1"/>
          <p:cNvSpPr/>
          <p:nvPr/>
        </p:nvSpPr>
        <p:spPr>
          <a:xfrm>
            <a:off x="990590" y="4937589"/>
            <a:ext cx="17937502" cy="13509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7200" b="1" dirty="0">
                <a:solidFill>
                  <a:srgbClr val="1A13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如何開始</a:t>
            </a:r>
            <a:endParaRPr lang="en-US" sz="7200" dirty="0"/>
          </a:p>
        </p:txBody>
      </p:sp>
      <p:sp>
        <p:nvSpPr>
          <p:cNvPr id="4" name="Text 2"/>
          <p:cNvSpPr/>
          <p:nvPr/>
        </p:nvSpPr>
        <p:spPr>
          <a:xfrm>
            <a:off x="990590" y="6536222"/>
            <a:ext cx="11525250" cy="55620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09"/>
              </a:lnSpc>
              <a:buNone/>
            </a:pPr>
            <a:r>
              <a:rPr lang="en-US" sz="2550" dirty="0">
                <a:solidFill>
                  <a:srgbClr val="2A21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最快今天上線，最慢四週跑完整套導入。</a:t>
            </a:r>
            <a:endParaRPr lang="en-US" sz="2550" dirty="0"/>
          </a:p>
        </p:txBody>
      </p:sp>
      <p:sp>
        <p:nvSpPr>
          <p:cNvPr id="5" name="Shape 3"/>
          <p:cNvSpPr/>
          <p:nvPr/>
        </p:nvSpPr>
        <p:spPr>
          <a:xfrm>
            <a:off x="12192000" y="0"/>
            <a:ext cx="6096000" cy="10287000"/>
          </a:xfrm>
          <a:prstGeom prst="rect">
            <a:avLst/>
          </a:prstGeom>
          <a:solidFill>
            <a:srgbClr val="7F7F7F">
              <a:alpha val="8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5556" r="5556" t="0" b="0"/>
          <a:stretch/>
        </p:blipFill>
        <p:spPr>
          <a:xfrm>
            <a:off x="12192000" y="0"/>
            <a:ext cx="6096000" cy="10287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B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7937502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四週導入系統的時程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990590" y="2252291"/>
            <a:ext cx="3890973" cy="641056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990590" y="2252291"/>
            <a:ext cx="3890973" cy="75870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5" name="Text 3"/>
          <p:cNvSpPr/>
          <p:nvPr/>
        </p:nvSpPr>
        <p:spPr>
          <a:xfrm>
            <a:off x="1314429" y="2690091"/>
            <a:ext cx="3567623" cy="3844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225" kern="0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 1 週</a:t>
            </a:r>
            <a:endParaRPr lang="en-US" sz="1875" dirty="0"/>
          </a:p>
        </p:txBody>
      </p:sp>
      <p:sp>
        <p:nvSpPr>
          <p:cNvPr id="6" name="Text 4"/>
          <p:cNvSpPr/>
          <p:nvPr/>
        </p:nvSpPr>
        <p:spPr>
          <a:xfrm>
            <a:off x="1314429" y="3188813"/>
            <a:ext cx="3567623" cy="5333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895"/>
              </a:lnSpc>
              <a:buNone/>
            </a:pPr>
            <a:r>
              <a:rPr lang="en-US" sz="30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開帳號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1314429" y="3836441"/>
            <a:ext cx="3340592" cy="830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674"/>
              </a:lnSpc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秒註冊、匯入名單與組織架構、設定權限。</a:t>
            </a:r>
            <a:endParaRPr lang="en-US" sz="1950" dirty="0"/>
          </a:p>
        </p:txBody>
      </p:sp>
      <p:sp>
        <p:nvSpPr>
          <p:cNvPr id="8" name="Shape 6"/>
          <p:cNvSpPr/>
          <p:nvPr/>
        </p:nvSpPr>
        <p:spPr>
          <a:xfrm>
            <a:off x="5129171" y="2252291"/>
            <a:ext cx="3891024" cy="641056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5129171" y="2252291"/>
            <a:ext cx="3891024" cy="75870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10" name="Text 8"/>
          <p:cNvSpPr/>
          <p:nvPr/>
        </p:nvSpPr>
        <p:spPr>
          <a:xfrm>
            <a:off x="5453011" y="2690091"/>
            <a:ext cx="3567679" cy="3844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225" kern="0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 2-3 週</a:t>
            </a:r>
            <a:endParaRPr lang="en-US" sz="1875" dirty="0"/>
          </a:p>
        </p:txBody>
      </p:sp>
      <p:sp>
        <p:nvSpPr>
          <p:cNvPr id="11" name="Text 9"/>
          <p:cNvSpPr/>
          <p:nvPr/>
        </p:nvSpPr>
        <p:spPr>
          <a:xfrm>
            <a:off x="5453011" y="3188813"/>
            <a:ext cx="3567679" cy="5333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895"/>
              </a:lnSpc>
              <a:buNone/>
            </a:pPr>
            <a:r>
              <a:rPr lang="en-US" sz="30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上線與訓練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5453011" y="3836441"/>
            <a:ext cx="3340645" cy="830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674"/>
              </a:lnSpc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各子系統依序開通，顧問帶教育訓練與 LINE 串接。</a:t>
            </a:r>
            <a:endParaRPr lang="en-US" sz="1950" dirty="0"/>
          </a:p>
        </p:txBody>
      </p:sp>
      <p:sp>
        <p:nvSpPr>
          <p:cNvPr id="13" name="Shape 11"/>
          <p:cNvSpPr/>
          <p:nvPr/>
        </p:nvSpPr>
        <p:spPr>
          <a:xfrm>
            <a:off x="9267804" y="2252291"/>
            <a:ext cx="3890973" cy="641056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9267804" y="2252291"/>
            <a:ext cx="3890973" cy="75870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15" name="Text 13"/>
          <p:cNvSpPr/>
          <p:nvPr/>
        </p:nvSpPr>
        <p:spPr>
          <a:xfrm>
            <a:off x="9591644" y="2690091"/>
            <a:ext cx="3567623" cy="3844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225" kern="0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第 4 週</a:t>
            </a:r>
            <a:endParaRPr lang="en-US" sz="1875" dirty="0"/>
          </a:p>
        </p:txBody>
      </p:sp>
      <p:sp>
        <p:nvSpPr>
          <p:cNvPr id="16" name="Text 14"/>
          <p:cNvSpPr/>
          <p:nvPr/>
        </p:nvSpPr>
        <p:spPr>
          <a:xfrm>
            <a:off x="9591644" y="3188813"/>
            <a:ext cx="3567623" cy="5333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895"/>
              </a:lnSpc>
              <a:buNone/>
            </a:pPr>
            <a:r>
              <a:rPr lang="en-US" sz="30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整套系統上線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9591644" y="3836441"/>
            <a:ext cx="3340592" cy="830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674"/>
              </a:lnSpc>
              <a:buNone/>
            </a:pPr>
            <a:r>
              <a:rPr lang="en-US" sz="195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各子系統資料串連完成，全公司正式在同一套系統上運作。</a:t>
            </a:r>
            <a:endParaRPr lang="en-US" sz="1950" dirty="0"/>
          </a:p>
        </p:txBody>
      </p:sp>
      <p:sp>
        <p:nvSpPr>
          <p:cNvPr id="18" name="Shape 16"/>
          <p:cNvSpPr/>
          <p:nvPr/>
        </p:nvSpPr>
        <p:spPr>
          <a:xfrm>
            <a:off x="13406385" y="2252291"/>
            <a:ext cx="3891024" cy="6410562"/>
          </a:xfrm>
          <a:prstGeom prst="rect">
            <a:avLst/>
          </a:prstGeom>
          <a:solidFill>
            <a:srgbClr val="666260"/>
          </a:solidFill>
          <a:ln/>
        </p:spPr>
      </p:sp>
      <p:sp>
        <p:nvSpPr>
          <p:cNvPr id="19" name="Shape 17"/>
          <p:cNvSpPr/>
          <p:nvPr/>
        </p:nvSpPr>
        <p:spPr>
          <a:xfrm>
            <a:off x="13406385" y="2252291"/>
            <a:ext cx="3891024" cy="75870"/>
          </a:xfrm>
          <a:prstGeom prst="rect">
            <a:avLst/>
          </a:prstGeom>
          <a:solidFill>
            <a:srgbClr val="FFC0CB"/>
          </a:solidFill>
          <a:ln/>
        </p:spPr>
      </p:sp>
      <p:sp>
        <p:nvSpPr>
          <p:cNvPr id="20" name="Text 18"/>
          <p:cNvSpPr/>
          <p:nvPr/>
        </p:nvSpPr>
        <p:spPr>
          <a:xfrm>
            <a:off x="13730225" y="2690091"/>
            <a:ext cx="3567679" cy="38446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225" kern="0" dirty="0">
                <a:solidFill>
                  <a:srgbClr val="FFC0C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單一模組</a:t>
            </a:r>
            <a:endParaRPr lang="en-US" sz="1875" dirty="0"/>
          </a:p>
        </p:txBody>
      </p:sp>
      <p:sp>
        <p:nvSpPr>
          <p:cNvPr id="21" name="Text 19"/>
          <p:cNvSpPr/>
          <p:nvPr/>
        </p:nvSpPr>
        <p:spPr>
          <a:xfrm>
            <a:off x="13730225" y="3188813"/>
            <a:ext cx="3567679" cy="5333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2895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當天上線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13730225" y="3836441"/>
            <a:ext cx="3340645" cy="8306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674"/>
              </a:lnSpc>
              <a:buNone/>
            </a:pPr>
            <a:r>
              <a:rPr lang="en-US" sz="1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只先用任務或 CRM 一塊，零設定、當天就能用。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990590" y="9120032"/>
            <a:ext cx="2510688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新主管 30 分鐘上手</a:t>
            </a:r>
            <a:endParaRPr lang="en-US" sz="2100" dirty="0"/>
          </a:p>
        </p:txBody>
      </p:sp>
      <p:sp>
        <p:nvSpPr>
          <p:cNvPr id="24" name="Text 22"/>
          <p:cNvSpPr/>
          <p:nvPr/>
        </p:nvSpPr>
        <p:spPr>
          <a:xfrm>
            <a:off x="3654033" y="9120032"/>
            <a:ext cx="2575549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小時免費線上導覽</a:t>
            </a:r>
            <a:endParaRPr lang="en-US" sz="2100" dirty="0"/>
          </a:p>
        </p:txBody>
      </p:sp>
      <p:sp>
        <p:nvSpPr>
          <p:cNvPr id="25" name="Text 23"/>
          <p:cNvSpPr/>
          <p:nvPr/>
        </p:nvSpPr>
        <p:spPr>
          <a:xfrm>
            <a:off x="6376441" y="9120032"/>
            <a:ext cx="4143885" cy="42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介面以卡片＋圖表＋AI 摘要為主</a:t>
            </a:r>
            <a:endParaRPr lang="en-US" sz="2100" dirty="0"/>
          </a:p>
        </p:txBody>
      </p:sp>
      <p:sp>
        <p:nvSpPr>
          <p:cNvPr id="26" name="Text 24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27" name="Text 25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90590" y="914359"/>
            <a:ext cx="17937502" cy="918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決策前最常被問的四件事</a:t>
            </a:r>
            <a:endParaRPr lang="en-US" sz="4800" dirty="0"/>
          </a:p>
        </p:txBody>
      </p:sp>
      <p:sp>
        <p:nvSpPr>
          <p:cNvPr id="3" name="Shape 1"/>
          <p:cNvSpPr/>
          <p:nvPr/>
        </p:nvSpPr>
        <p:spPr>
          <a:xfrm>
            <a:off x="990590" y="2252291"/>
            <a:ext cx="56078" cy="3464925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4" name="Text 2"/>
          <p:cNvSpPr/>
          <p:nvPr/>
        </p:nvSpPr>
        <p:spPr>
          <a:xfrm>
            <a:off x="1351437" y="2252291"/>
            <a:ext cx="8257494" cy="5266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563"/>
              </a:lnSpc>
              <a:buNone/>
            </a:pPr>
            <a:r>
              <a:rPr lang="en-US" sz="28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員工不會用怎麼辦？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1351437" y="2874200"/>
            <a:ext cx="7732017" cy="8914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97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介面刻意避開複雜操作，新主管 30 分鐘上手；員工可全程在 LINE 內操作。另提供 1 小時免費線上導覽。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9429749" y="2252291"/>
            <a:ext cx="56078" cy="3464925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7" name="Text 5"/>
          <p:cNvSpPr/>
          <p:nvPr/>
        </p:nvSpPr>
        <p:spPr>
          <a:xfrm>
            <a:off x="9790597" y="2252291"/>
            <a:ext cx="8257494" cy="5266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563"/>
              </a:lnSpc>
              <a:buNone/>
            </a:pPr>
            <a:r>
              <a:rPr lang="en-US" sz="28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能跟現有系統串接嗎？</a:t>
            </a:r>
            <a:endParaRPr lang="en-US" sz="2850" dirty="0"/>
          </a:p>
        </p:txBody>
      </p:sp>
      <p:sp>
        <p:nvSpPr>
          <p:cNvPr id="8" name="Text 6"/>
          <p:cNvSpPr/>
          <p:nvPr/>
        </p:nvSpPr>
        <p:spPr>
          <a:xfrm>
            <a:off x="9790597" y="2874200"/>
            <a:ext cx="7732017" cy="8914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97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REST API 與 Webhook 開放；常見 SaaS 與台灣金流、發票、勞健保 e 化皆有內建串接。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990590" y="6041056"/>
            <a:ext cx="56078" cy="3464925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10" name="Text 8"/>
          <p:cNvSpPr/>
          <p:nvPr/>
        </p:nvSpPr>
        <p:spPr>
          <a:xfrm>
            <a:off x="1351437" y="6041056"/>
            <a:ext cx="8257494" cy="5266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563"/>
              </a:lnSpc>
              <a:buNone/>
            </a:pPr>
            <a:r>
              <a:rPr lang="en-US" sz="28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功能不夠用可以改嗎？</a:t>
            </a:r>
            <a:endParaRPr lang="en-US" sz="2850" dirty="0"/>
          </a:p>
        </p:txBody>
      </p:sp>
      <p:sp>
        <p:nvSpPr>
          <p:cNvPr id="11" name="Text 9"/>
          <p:cNvSpPr/>
          <p:nvPr/>
        </p:nvSpPr>
        <p:spPr>
          <a:xfrm>
            <a:off x="1351437" y="6662964"/>
            <a:ext cx="7732017" cy="8914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97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 可客製化。顧問免費訪談評估時數，NT$1,000／小時；簡單調整 4-8 小時，複雜串接 20-80 小時。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9429749" y="6041056"/>
            <a:ext cx="56078" cy="3464925"/>
          </a:xfrm>
          <a:prstGeom prst="rect">
            <a:avLst/>
          </a:prstGeom>
          <a:solidFill>
            <a:srgbClr val="D93A52"/>
          </a:solidFill>
          <a:ln/>
        </p:spPr>
      </p:sp>
      <p:sp>
        <p:nvSpPr>
          <p:cNvPr id="13" name="Text 11"/>
          <p:cNvSpPr/>
          <p:nvPr/>
        </p:nvSpPr>
        <p:spPr>
          <a:xfrm>
            <a:off x="9790597" y="6041056"/>
            <a:ext cx="8257494" cy="52666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17563"/>
              </a:lnSpc>
              <a:buNone/>
            </a:pPr>
            <a:r>
              <a:rPr lang="en-US" sz="28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將來想搬走呢？</a:t>
            </a:r>
            <a:endParaRPr lang="en-US" sz="2850" dirty="0"/>
          </a:p>
        </p:txBody>
      </p:sp>
      <p:sp>
        <p:nvSpPr>
          <p:cNvPr id="14" name="Text 12"/>
          <p:cNvSpPr/>
          <p:nvPr/>
        </p:nvSpPr>
        <p:spPr>
          <a:xfrm>
            <a:off x="9790597" y="6662964"/>
            <a:ext cx="7732017" cy="89143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139097"/>
              </a:lnSpc>
              <a:buNone/>
            </a:pPr>
            <a:r>
              <a:rPr lang="en-US" sz="2100" dirty="0">
                <a:solidFill>
                  <a:srgbClr val="3A33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資料隨時可匯出 CSV／Excel／PDF；停用服務可申請完整資料庫匯出，30 天內無條件交付。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7999" cy="10287000"/>
          </a:xfrm>
          <a:prstGeom prst="rect">
            <a:avLst/>
          </a:prstGeom>
          <a:gradFill rotWithShape="1">
            <a:gsLst>
              <a:gs pos="0">
                <a:srgbClr val="FFDCE3">
                  <a:alpha val="100000"/>
                </a:srgbClr>
              </a:gs>
              <a:gs pos="55000">
                <a:srgbClr val="FFC0CB">
                  <a:alpha val="100000"/>
                </a:srgbClr>
              </a:gs>
              <a:gs pos="100000">
                <a:srgbClr val="FFB3C1">
                  <a:alpha val="100000"/>
                </a:srgbClr>
              </a:gs>
            </a:gsLst>
            <a:lin ang="2040000" scaled="0"/>
          </a:gradFill>
          <a:ln/>
        </p:spPr>
      </p:sp>
      <p:sp>
        <p:nvSpPr>
          <p:cNvPr id="3" name="Text 1"/>
          <p:cNvSpPr/>
          <p:nvPr/>
        </p:nvSpPr>
        <p:spPr>
          <a:xfrm>
            <a:off x="990590" y="914359"/>
            <a:ext cx="17937502" cy="30859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75" b="1" spc="600" kern="0" dirty="0">
                <a:solidFill>
                  <a:srgbClr val="A624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STEP</a:t>
            </a:r>
            <a:endParaRPr lang="en-US" sz="1875" dirty="0"/>
          </a:p>
        </p:txBody>
      </p:sp>
      <p:sp>
        <p:nvSpPr>
          <p:cNvPr id="4" name="Text 2"/>
          <p:cNvSpPr/>
          <p:nvPr/>
        </p:nvSpPr>
        <p:spPr>
          <a:xfrm>
            <a:off x="990590" y="3313184"/>
            <a:ext cx="16796024" cy="225699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lnSpc>
                <a:spcPct val="98632"/>
              </a:lnSpc>
              <a:buNone/>
            </a:pPr>
            <a:r>
              <a:rPr lang="en-US" sz="7800" b="1" dirty="0">
                <a:solidFill>
                  <a:srgbClr val="1A131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今天就開一個帳號 30 秒，不綁信用卡</a:t>
            </a:r>
            <a:endParaRPr lang="en-US" sz="7800" dirty="0"/>
          </a:p>
        </p:txBody>
      </p:sp>
      <p:sp>
        <p:nvSpPr>
          <p:cNvPr id="5" name="Shape 3"/>
          <p:cNvSpPr/>
          <p:nvPr/>
        </p:nvSpPr>
        <p:spPr>
          <a:xfrm>
            <a:off x="990590" y="5855916"/>
            <a:ext cx="1714500" cy="76179"/>
          </a:xfrm>
          <a:prstGeom prst="rect">
            <a:avLst/>
          </a:prstGeom>
          <a:solidFill>
            <a:srgbClr val="A62438"/>
          </a:solidFill>
          <a:ln/>
        </p:spPr>
      </p:sp>
      <p:sp>
        <p:nvSpPr>
          <p:cNvPr id="6" name="Shape 4"/>
          <p:cNvSpPr/>
          <p:nvPr/>
        </p:nvSpPr>
        <p:spPr>
          <a:xfrm>
            <a:off x="990590" y="8060428"/>
            <a:ext cx="16306820" cy="1445553"/>
          </a:xfrm>
          <a:prstGeom prst="rect">
            <a:avLst/>
          </a:prstGeom>
          <a:solidFill>
            <a:srgbClr val="000000">
              <a:alpha val="14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90590" y="8060428"/>
            <a:ext cx="5422910" cy="1445553"/>
          </a:xfrm>
          <a:prstGeom prst="rect">
            <a:avLst/>
          </a:prstGeom>
          <a:solidFill>
            <a:srgbClr val="FFFFFF">
              <a:alpha val="62000"/>
            </a:srgbClr>
          </a:solidFill>
          <a:ln/>
        </p:spPr>
      </p:sp>
      <p:sp>
        <p:nvSpPr>
          <p:cNvPr id="8" name="Text 6"/>
          <p:cNvSpPr/>
          <p:nvPr/>
        </p:nvSpPr>
        <p:spPr>
          <a:xfrm>
            <a:off x="1352519" y="8384267"/>
            <a:ext cx="516895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52" kern="0" dirty="0">
                <a:solidFill>
                  <a:srgbClr val="A624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免費註冊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352519" y="8809388"/>
            <a:ext cx="5168956" cy="410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app.ai.com.tw</a:t>
            </a:r>
            <a:endParaRPr lang="en-US" sz="2550" dirty="0"/>
          </a:p>
        </p:txBody>
      </p:sp>
      <p:sp>
        <p:nvSpPr>
          <p:cNvPr id="10" name="Shape 8"/>
          <p:cNvSpPr/>
          <p:nvPr/>
        </p:nvSpPr>
        <p:spPr>
          <a:xfrm>
            <a:off x="6432519" y="8060428"/>
            <a:ext cx="5422910" cy="1445553"/>
          </a:xfrm>
          <a:prstGeom prst="rect">
            <a:avLst/>
          </a:prstGeom>
          <a:solidFill>
            <a:srgbClr val="FFFFFF">
              <a:alpha val="62000"/>
            </a:srgbClr>
          </a:solidFill>
          <a:ln/>
        </p:spPr>
      </p:sp>
      <p:sp>
        <p:nvSpPr>
          <p:cNvPr id="11" name="Text 9"/>
          <p:cNvSpPr/>
          <p:nvPr/>
        </p:nvSpPr>
        <p:spPr>
          <a:xfrm>
            <a:off x="6794448" y="8384267"/>
            <a:ext cx="5168956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52" kern="0" dirty="0">
                <a:solidFill>
                  <a:srgbClr val="A624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免費諮詢專線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794448" y="8809388"/>
            <a:ext cx="5168956" cy="410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2550" dirty="0"/>
          </a:p>
        </p:txBody>
      </p:sp>
      <p:sp>
        <p:nvSpPr>
          <p:cNvPr id="13" name="Shape 11"/>
          <p:cNvSpPr/>
          <p:nvPr/>
        </p:nvSpPr>
        <p:spPr>
          <a:xfrm>
            <a:off x="11874448" y="8060428"/>
            <a:ext cx="5422961" cy="1445553"/>
          </a:xfrm>
          <a:prstGeom prst="rect">
            <a:avLst/>
          </a:prstGeom>
          <a:solidFill>
            <a:srgbClr val="FFFFFF">
              <a:alpha val="62000"/>
            </a:srgbClr>
          </a:solidFill>
          <a:ln/>
        </p:spPr>
      </p:sp>
      <p:sp>
        <p:nvSpPr>
          <p:cNvPr id="14" name="Text 12"/>
          <p:cNvSpPr/>
          <p:nvPr/>
        </p:nvSpPr>
        <p:spPr>
          <a:xfrm>
            <a:off x="12236378" y="8384267"/>
            <a:ext cx="5169013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spc="252" kern="0" dirty="0">
                <a:solidFill>
                  <a:srgbClr val="A624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官方帳號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12236378" y="8809388"/>
            <a:ext cx="5169013" cy="41085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@119m</a:t>
            </a:r>
            <a:endParaRPr lang="en-US" sz="2550" dirty="0"/>
          </a:p>
        </p:txBody>
      </p:sp>
      <p:sp>
        <p:nvSpPr>
          <p:cNvPr id="16" name="Text 14"/>
          <p:cNvSpPr/>
          <p:nvPr/>
        </p:nvSpPr>
        <p:spPr>
          <a:xfrm>
            <a:off x="6176045" y="9671379"/>
            <a:ext cx="76202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D93A5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管理王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185705" y="9671379"/>
            <a:ext cx="1123692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AI.com.tw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8557037" y="9671379"/>
            <a:ext cx="1570151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0800-003-191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10308286" y="9671379"/>
            <a:ext cx="1984035" cy="3679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algn="l" indent="0" marL="0">
              <a:buNone/>
            </a:pPr>
            <a:r>
              <a:rPr lang="en-US" sz="1800" dirty="0">
                <a:solidFill>
                  <a:srgbClr val="1A13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 ID：@119m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46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4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2026-09-24T06:25:15Z</dcterms:created>
  <dcterms:modified xsi:type="dcterms:W3CDTF">2026-09-24T06:25:15Z</dcterms:modified>
</cp:coreProperties>
</file>